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4" r:id="rId2"/>
    <p:sldId id="292" r:id="rId3"/>
    <p:sldId id="273" r:id="rId4"/>
    <p:sldId id="256" r:id="rId5"/>
    <p:sldId id="275" r:id="rId6"/>
    <p:sldId id="280" r:id="rId7"/>
    <p:sldId id="276" r:id="rId8"/>
    <p:sldId id="277" r:id="rId9"/>
    <p:sldId id="279" r:id="rId10"/>
    <p:sldId id="281" r:id="rId11"/>
    <p:sldId id="282" r:id="rId12"/>
    <p:sldId id="291" r:id="rId13"/>
    <p:sldId id="286" r:id="rId14"/>
    <p:sldId id="287" r:id="rId15"/>
    <p:sldId id="289" r:id="rId16"/>
    <p:sldId id="285" r:id="rId17"/>
  </p:sldIdLst>
  <p:sldSz cx="12192000" cy="6858000"/>
  <p:notesSz cx="6808788" cy="99409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1EE"/>
    <a:srgbClr val="F4F0ED"/>
    <a:srgbClr val="00495A"/>
    <a:srgbClr val="FFFFFF"/>
    <a:srgbClr val="4C81B1"/>
    <a:srgbClr val="FFFBFF"/>
    <a:srgbClr val="49C6D8"/>
    <a:srgbClr val="5B9BD5"/>
    <a:srgbClr val="2E75B6"/>
    <a:srgbClr val="9DC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18" autoAdjust="0"/>
    <p:restoredTop sz="59041" autoAdjust="0"/>
  </p:normalViewPr>
  <p:slideViewPr>
    <p:cSldViewPr snapToGrid="0">
      <p:cViewPr varScale="1">
        <p:scale>
          <a:sx n="64" d="100"/>
          <a:sy n="6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D41D8D-1C4C-4CFC-BDCA-A41EBD90C5E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D417409-28D6-4F79-B58B-E10F1F63E22A}">
      <dgm:prSet phldrT="[Texte]" custT="1"/>
      <dgm:spPr/>
      <dgm:t>
        <a:bodyPr/>
        <a:lstStyle/>
        <a:p>
          <a:r>
            <a:rPr lang="fr-FR" sz="2400" b="1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Climat</a:t>
          </a:r>
        </a:p>
        <a:p>
          <a:r>
            <a:rPr lang="fr-FR" sz="2400" b="1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Air</a:t>
          </a:r>
        </a:p>
        <a:p>
          <a:r>
            <a:rPr lang="fr-FR" sz="2400" b="1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énergie</a:t>
          </a:r>
          <a:endParaRPr lang="fr-FR" sz="2400" b="1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E02D60A9-35C7-4A5B-AAC4-CA1BA9599E6E}" type="parTrans" cxnId="{2FBF73F6-C100-4FCB-9252-BCC9F957887E}">
      <dgm:prSet/>
      <dgm:spPr/>
      <dgm:t>
        <a:bodyPr/>
        <a:lstStyle/>
        <a:p>
          <a:endParaRPr lang="fr-FR"/>
        </a:p>
      </dgm:t>
    </dgm:pt>
    <dgm:pt modelId="{97FE9846-B25A-4B11-99C8-97ACA46B84C3}" type="sibTrans" cxnId="{2FBF73F6-C100-4FCB-9252-BCC9F957887E}">
      <dgm:prSet/>
      <dgm:spPr/>
      <dgm:t>
        <a:bodyPr/>
        <a:lstStyle/>
        <a:p>
          <a:endParaRPr lang="fr-FR"/>
        </a:p>
      </dgm:t>
    </dgm:pt>
    <dgm:pt modelId="{75028723-2587-4809-8AF7-641B5AE2B14E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dirty="0" smtClean="0"/>
            <a:t>Diagnostic</a:t>
          </a:r>
          <a:endParaRPr lang="fr-FR" dirty="0"/>
        </a:p>
      </dgm:t>
    </dgm:pt>
    <dgm:pt modelId="{5CA41B84-C81A-416B-A528-F1070D16795B}" type="parTrans" cxnId="{57A05894-20F3-4751-A0EC-553B0ABD463E}">
      <dgm:prSet/>
      <dgm:spPr/>
      <dgm:t>
        <a:bodyPr/>
        <a:lstStyle/>
        <a:p>
          <a:endParaRPr lang="fr-FR"/>
        </a:p>
      </dgm:t>
    </dgm:pt>
    <dgm:pt modelId="{B2DA05CD-38F1-4EDE-AF40-CC1875F86525}" type="sibTrans" cxnId="{57A05894-20F3-4751-A0EC-553B0ABD463E}">
      <dgm:prSet/>
      <dgm:spPr/>
      <dgm:t>
        <a:bodyPr/>
        <a:lstStyle/>
        <a:p>
          <a:endParaRPr lang="fr-FR"/>
        </a:p>
      </dgm:t>
    </dgm:pt>
    <dgm:pt modelId="{D1146E80-32FA-475C-8EF1-778F1AFE7B6E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dirty="0" smtClean="0"/>
            <a:t>Stratégie</a:t>
          </a:r>
          <a:endParaRPr lang="fr-FR" dirty="0"/>
        </a:p>
      </dgm:t>
    </dgm:pt>
    <dgm:pt modelId="{E4577F40-57A3-4A7D-A3A7-80459B66E3BF}" type="parTrans" cxnId="{B383FDFE-2E10-482C-9BAE-DBB21485F538}">
      <dgm:prSet/>
      <dgm:spPr/>
      <dgm:t>
        <a:bodyPr/>
        <a:lstStyle/>
        <a:p>
          <a:endParaRPr lang="fr-FR"/>
        </a:p>
      </dgm:t>
    </dgm:pt>
    <dgm:pt modelId="{6B5AC755-6B10-41C6-9F96-5F38A8EADF40}" type="sibTrans" cxnId="{B383FDFE-2E10-482C-9BAE-DBB21485F538}">
      <dgm:prSet/>
      <dgm:spPr/>
      <dgm:t>
        <a:bodyPr/>
        <a:lstStyle/>
        <a:p>
          <a:endParaRPr lang="fr-FR"/>
        </a:p>
      </dgm:t>
    </dgm:pt>
    <dgm:pt modelId="{CED6FF31-A4C6-4A2E-8BD3-21874F086BBD}">
      <dgm:prSet phldrT="[Texte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FR" dirty="0" smtClean="0"/>
            <a:t>Programme d’action</a:t>
          </a:r>
          <a:endParaRPr lang="fr-FR" dirty="0"/>
        </a:p>
      </dgm:t>
    </dgm:pt>
    <dgm:pt modelId="{73BF5BA9-27EF-4CB6-ADCF-C19DC24E27E8}" type="parTrans" cxnId="{F6D51E1B-FFBA-4E3A-8125-A75276F9A478}">
      <dgm:prSet/>
      <dgm:spPr/>
      <dgm:t>
        <a:bodyPr/>
        <a:lstStyle/>
        <a:p>
          <a:endParaRPr lang="fr-FR"/>
        </a:p>
      </dgm:t>
    </dgm:pt>
    <dgm:pt modelId="{F1048112-3AB8-43E6-8E27-07C9999D4499}" type="sibTrans" cxnId="{F6D51E1B-FFBA-4E3A-8125-A75276F9A478}">
      <dgm:prSet/>
      <dgm:spPr/>
      <dgm:t>
        <a:bodyPr/>
        <a:lstStyle/>
        <a:p>
          <a:endParaRPr lang="fr-FR"/>
        </a:p>
      </dgm:t>
    </dgm:pt>
    <dgm:pt modelId="{8B64D508-E446-49FA-AC19-CE4AB20896AC}" type="pres">
      <dgm:prSet presAssocID="{FBD41D8D-1C4C-4CFC-BDCA-A41EBD90C5E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65CBC3E-5604-4CCB-BFA6-0EB62A8096F1}" type="pres">
      <dgm:prSet presAssocID="{2D417409-28D6-4F79-B58B-E10F1F63E22A}" presName="centerShape" presStyleLbl="node0" presStyleIdx="0" presStyleCnt="1"/>
      <dgm:spPr/>
      <dgm:t>
        <a:bodyPr/>
        <a:lstStyle/>
        <a:p>
          <a:endParaRPr lang="fr-FR"/>
        </a:p>
      </dgm:t>
    </dgm:pt>
    <dgm:pt modelId="{C843CDB8-D074-41F3-99F0-BB6AAEAF913D}" type="pres">
      <dgm:prSet presAssocID="{5CA41B84-C81A-416B-A528-F1070D16795B}" presName="parTrans" presStyleLbl="bgSibTrans2D1" presStyleIdx="0" presStyleCnt="3"/>
      <dgm:spPr/>
      <dgm:t>
        <a:bodyPr/>
        <a:lstStyle/>
        <a:p>
          <a:endParaRPr lang="fr-FR"/>
        </a:p>
      </dgm:t>
    </dgm:pt>
    <dgm:pt modelId="{3138B3C2-3508-4759-9B0C-6E678BB9BDC3}" type="pres">
      <dgm:prSet presAssocID="{75028723-2587-4809-8AF7-641B5AE2B14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D165461-B7EA-43D9-850A-41A32C43B033}" type="pres">
      <dgm:prSet presAssocID="{E4577F40-57A3-4A7D-A3A7-80459B66E3BF}" presName="parTrans" presStyleLbl="bgSibTrans2D1" presStyleIdx="1" presStyleCnt="3"/>
      <dgm:spPr/>
      <dgm:t>
        <a:bodyPr/>
        <a:lstStyle/>
        <a:p>
          <a:endParaRPr lang="fr-FR"/>
        </a:p>
      </dgm:t>
    </dgm:pt>
    <dgm:pt modelId="{0EBD14E6-A7AF-444C-967A-C9B6E19B2F65}" type="pres">
      <dgm:prSet presAssocID="{D1146E80-32FA-475C-8EF1-778F1AFE7B6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0EFC65D-4E37-4CA9-90C4-EA13E1528B16}" type="pres">
      <dgm:prSet presAssocID="{73BF5BA9-27EF-4CB6-ADCF-C19DC24E27E8}" presName="parTrans" presStyleLbl="bgSibTrans2D1" presStyleIdx="2" presStyleCnt="3"/>
      <dgm:spPr/>
      <dgm:t>
        <a:bodyPr/>
        <a:lstStyle/>
        <a:p>
          <a:endParaRPr lang="fr-FR"/>
        </a:p>
      </dgm:t>
    </dgm:pt>
    <dgm:pt modelId="{3E78E2C2-97D1-4EE7-8D2C-19321CD4E431}" type="pres">
      <dgm:prSet presAssocID="{CED6FF31-A4C6-4A2E-8BD3-21874F086BB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6A123D9-2890-4728-8025-18FFCA0B52BA}" type="presOf" srcId="{FBD41D8D-1C4C-4CFC-BDCA-A41EBD90C5E6}" destId="{8B64D508-E446-49FA-AC19-CE4AB20896AC}" srcOrd="0" destOrd="0" presId="urn:microsoft.com/office/officeart/2005/8/layout/radial4"/>
    <dgm:cxn modelId="{2654EF02-1304-4DA3-8291-F983D872B8E0}" type="presOf" srcId="{2D417409-28D6-4F79-B58B-E10F1F63E22A}" destId="{B65CBC3E-5604-4CCB-BFA6-0EB62A8096F1}" srcOrd="0" destOrd="0" presId="urn:microsoft.com/office/officeart/2005/8/layout/radial4"/>
    <dgm:cxn modelId="{7AD43CEC-17CD-42EA-A9EF-729178745A31}" type="presOf" srcId="{CED6FF31-A4C6-4A2E-8BD3-21874F086BBD}" destId="{3E78E2C2-97D1-4EE7-8D2C-19321CD4E431}" srcOrd="0" destOrd="0" presId="urn:microsoft.com/office/officeart/2005/8/layout/radial4"/>
    <dgm:cxn modelId="{95597196-D7BE-4DD5-940B-1A58E4827228}" type="presOf" srcId="{73BF5BA9-27EF-4CB6-ADCF-C19DC24E27E8}" destId="{D0EFC65D-4E37-4CA9-90C4-EA13E1528B16}" srcOrd="0" destOrd="0" presId="urn:microsoft.com/office/officeart/2005/8/layout/radial4"/>
    <dgm:cxn modelId="{F6D51E1B-FFBA-4E3A-8125-A75276F9A478}" srcId="{2D417409-28D6-4F79-B58B-E10F1F63E22A}" destId="{CED6FF31-A4C6-4A2E-8BD3-21874F086BBD}" srcOrd="2" destOrd="0" parTransId="{73BF5BA9-27EF-4CB6-ADCF-C19DC24E27E8}" sibTransId="{F1048112-3AB8-43E6-8E27-07C9999D4499}"/>
    <dgm:cxn modelId="{6861EC62-4936-4719-98CB-03B2A86CEE3A}" type="presOf" srcId="{75028723-2587-4809-8AF7-641B5AE2B14E}" destId="{3138B3C2-3508-4759-9B0C-6E678BB9BDC3}" srcOrd="0" destOrd="0" presId="urn:microsoft.com/office/officeart/2005/8/layout/radial4"/>
    <dgm:cxn modelId="{2FBF73F6-C100-4FCB-9252-BCC9F957887E}" srcId="{FBD41D8D-1C4C-4CFC-BDCA-A41EBD90C5E6}" destId="{2D417409-28D6-4F79-B58B-E10F1F63E22A}" srcOrd="0" destOrd="0" parTransId="{E02D60A9-35C7-4A5B-AAC4-CA1BA9599E6E}" sibTransId="{97FE9846-B25A-4B11-99C8-97ACA46B84C3}"/>
    <dgm:cxn modelId="{57A05894-20F3-4751-A0EC-553B0ABD463E}" srcId="{2D417409-28D6-4F79-B58B-E10F1F63E22A}" destId="{75028723-2587-4809-8AF7-641B5AE2B14E}" srcOrd="0" destOrd="0" parTransId="{5CA41B84-C81A-416B-A528-F1070D16795B}" sibTransId="{B2DA05CD-38F1-4EDE-AF40-CC1875F86525}"/>
    <dgm:cxn modelId="{537D10D8-16A5-48BF-928A-51324CC189EF}" type="presOf" srcId="{E4577F40-57A3-4A7D-A3A7-80459B66E3BF}" destId="{1D165461-B7EA-43D9-850A-41A32C43B033}" srcOrd="0" destOrd="0" presId="urn:microsoft.com/office/officeart/2005/8/layout/radial4"/>
    <dgm:cxn modelId="{E01BBFA4-D0C2-4AB0-A4AC-8D82E4716933}" type="presOf" srcId="{D1146E80-32FA-475C-8EF1-778F1AFE7B6E}" destId="{0EBD14E6-A7AF-444C-967A-C9B6E19B2F65}" srcOrd="0" destOrd="0" presId="urn:microsoft.com/office/officeart/2005/8/layout/radial4"/>
    <dgm:cxn modelId="{78BC7D12-4B1D-425D-AE3E-A37846735E51}" type="presOf" srcId="{5CA41B84-C81A-416B-A528-F1070D16795B}" destId="{C843CDB8-D074-41F3-99F0-BB6AAEAF913D}" srcOrd="0" destOrd="0" presId="urn:microsoft.com/office/officeart/2005/8/layout/radial4"/>
    <dgm:cxn modelId="{B383FDFE-2E10-482C-9BAE-DBB21485F538}" srcId="{2D417409-28D6-4F79-B58B-E10F1F63E22A}" destId="{D1146E80-32FA-475C-8EF1-778F1AFE7B6E}" srcOrd="1" destOrd="0" parTransId="{E4577F40-57A3-4A7D-A3A7-80459B66E3BF}" sibTransId="{6B5AC755-6B10-41C6-9F96-5F38A8EADF40}"/>
    <dgm:cxn modelId="{FF246663-F6FC-4F60-983E-B329FB113B69}" type="presParOf" srcId="{8B64D508-E446-49FA-AC19-CE4AB20896AC}" destId="{B65CBC3E-5604-4CCB-BFA6-0EB62A8096F1}" srcOrd="0" destOrd="0" presId="urn:microsoft.com/office/officeart/2005/8/layout/radial4"/>
    <dgm:cxn modelId="{EC369BD0-0CE8-4766-BA81-F2D29534A936}" type="presParOf" srcId="{8B64D508-E446-49FA-AC19-CE4AB20896AC}" destId="{C843CDB8-D074-41F3-99F0-BB6AAEAF913D}" srcOrd="1" destOrd="0" presId="urn:microsoft.com/office/officeart/2005/8/layout/radial4"/>
    <dgm:cxn modelId="{38C517A3-B381-4924-9D20-2A13EC748B37}" type="presParOf" srcId="{8B64D508-E446-49FA-AC19-CE4AB20896AC}" destId="{3138B3C2-3508-4759-9B0C-6E678BB9BDC3}" srcOrd="2" destOrd="0" presId="urn:microsoft.com/office/officeart/2005/8/layout/radial4"/>
    <dgm:cxn modelId="{D662574E-A237-4981-BFB0-305F9FD3A20D}" type="presParOf" srcId="{8B64D508-E446-49FA-AC19-CE4AB20896AC}" destId="{1D165461-B7EA-43D9-850A-41A32C43B033}" srcOrd="3" destOrd="0" presId="urn:microsoft.com/office/officeart/2005/8/layout/radial4"/>
    <dgm:cxn modelId="{29B6CA37-48C7-43A8-9887-BA0D3CCB02F6}" type="presParOf" srcId="{8B64D508-E446-49FA-AC19-CE4AB20896AC}" destId="{0EBD14E6-A7AF-444C-967A-C9B6E19B2F65}" srcOrd="4" destOrd="0" presId="urn:microsoft.com/office/officeart/2005/8/layout/radial4"/>
    <dgm:cxn modelId="{746045D6-3FA7-4309-996C-DBAE100C01FD}" type="presParOf" srcId="{8B64D508-E446-49FA-AC19-CE4AB20896AC}" destId="{D0EFC65D-4E37-4CA9-90C4-EA13E1528B16}" srcOrd="5" destOrd="0" presId="urn:microsoft.com/office/officeart/2005/8/layout/radial4"/>
    <dgm:cxn modelId="{037C632F-8659-4D96-A414-37421D1CDDF8}" type="presParOf" srcId="{8B64D508-E446-49FA-AC19-CE4AB20896AC}" destId="{3E78E2C2-97D1-4EE7-8D2C-19321CD4E43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D41D8D-1C4C-4CFC-BDCA-A41EBD90C5E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D417409-28D6-4F79-B58B-E10F1F63E22A}">
      <dgm:prSet phldrT="[Texte]" custT="1"/>
      <dgm:spPr/>
      <dgm:t>
        <a:bodyPr/>
        <a:lstStyle/>
        <a:p>
          <a:r>
            <a:rPr lang="fr-FR" sz="2400" b="1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Climat</a:t>
          </a:r>
        </a:p>
        <a:p>
          <a:r>
            <a:rPr lang="fr-FR" sz="2400" b="1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Air</a:t>
          </a:r>
        </a:p>
        <a:p>
          <a:r>
            <a:rPr lang="fr-FR" sz="2400" b="1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énergie</a:t>
          </a:r>
          <a:endParaRPr lang="fr-FR" sz="2400" b="1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E02D60A9-35C7-4A5B-AAC4-CA1BA9599E6E}" type="parTrans" cxnId="{2FBF73F6-C100-4FCB-9252-BCC9F957887E}">
      <dgm:prSet/>
      <dgm:spPr/>
      <dgm:t>
        <a:bodyPr/>
        <a:lstStyle/>
        <a:p>
          <a:endParaRPr lang="fr-FR"/>
        </a:p>
      </dgm:t>
    </dgm:pt>
    <dgm:pt modelId="{97FE9846-B25A-4B11-99C8-97ACA46B84C3}" type="sibTrans" cxnId="{2FBF73F6-C100-4FCB-9252-BCC9F957887E}">
      <dgm:prSet/>
      <dgm:spPr/>
      <dgm:t>
        <a:bodyPr/>
        <a:lstStyle/>
        <a:p>
          <a:endParaRPr lang="fr-FR"/>
        </a:p>
      </dgm:t>
    </dgm:pt>
    <dgm:pt modelId="{75028723-2587-4809-8AF7-641B5AE2B14E}">
      <dgm:prSet phldrT="[Texte]"/>
      <dgm:spPr>
        <a:solidFill>
          <a:schemeClr val="accent1">
            <a:lumMod val="75000"/>
          </a:schemeClr>
        </a:solidFill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fr-FR" dirty="0" smtClean="0"/>
            <a:t>Diagnostic</a:t>
          </a:r>
          <a:endParaRPr lang="fr-FR" dirty="0"/>
        </a:p>
      </dgm:t>
    </dgm:pt>
    <dgm:pt modelId="{5CA41B84-C81A-416B-A528-F1070D16795B}" type="parTrans" cxnId="{57A05894-20F3-4751-A0EC-553B0ABD463E}">
      <dgm:prSet/>
      <dgm:spPr/>
      <dgm:t>
        <a:bodyPr/>
        <a:lstStyle/>
        <a:p>
          <a:endParaRPr lang="fr-FR"/>
        </a:p>
      </dgm:t>
    </dgm:pt>
    <dgm:pt modelId="{B2DA05CD-38F1-4EDE-AF40-CC1875F86525}" type="sibTrans" cxnId="{57A05894-20F3-4751-A0EC-553B0ABD463E}">
      <dgm:prSet/>
      <dgm:spPr/>
      <dgm:t>
        <a:bodyPr/>
        <a:lstStyle/>
        <a:p>
          <a:endParaRPr lang="fr-FR"/>
        </a:p>
      </dgm:t>
    </dgm:pt>
    <dgm:pt modelId="{CED6FF31-A4C6-4A2E-8BD3-21874F086BBD}">
      <dgm:prSet phldrT="[Texte]"/>
      <dgm:spPr>
        <a:solidFill>
          <a:srgbClr val="5B9BD5"/>
        </a:solidFill>
      </dgm:spPr>
      <dgm:t>
        <a:bodyPr/>
        <a:lstStyle/>
        <a:p>
          <a:r>
            <a:rPr lang="fr-FR" dirty="0" smtClean="0">
              <a:solidFill>
                <a:schemeClr val="accent1">
                  <a:lumMod val="75000"/>
                </a:schemeClr>
              </a:solidFill>
            </a:rPr>
            <a:t>Programme d’action</a:t>
          </a:r>
          <a:endParaRPr lang="fr-FR" dirty="0">
            <a:solidFill>
              <a:schemeClr val="accent1">
                <a:lumMod val="75000"/>
              </a:schemeClr>
            </a:solidFill>
          </a:endParaRPr>
        </a:p>
      </dgm:t>
    </dgm:pt>
    <dgm:pt modelId="{F1048112-3AB8-43E6-8E27-07C9999D4499}" type="sibTrans" cxnId="{F6D51E1B-FFBA-4E3A-8125-A75276F9A478}">
      <dgm:prSet/>
      <dgm:spPr/>
      <dgm:t>
        <a:bodyPr/>
        <a:lstStyle/>
        <a:p>
          <a:endParaRPr lang="fr-FR"/>
        </a:p>
      </dgm:t>
    </dgm:pt>
    <dgm:pt modelId="{73BF5BA9-27EF-4CB6-ADCF-C19DC24E27E8}" type="parTrans" cxnId="{F6D51E1B-FFBA-4E3A-8125-A75276F9A478}">
      <dgm:prSet/>
      <dgm:spPr/>
      <dgm:t>
        <a:bodyPr/>
        <a:lstStyle/>
        <a:p>
          <a:endParaRPr lang="fr-FR"/>
        </a:p>
      </dgm:t>
    </dgm:pt>
    <dgm:pt modelId="{D1146E80-32FA-475C-8EF1-778F1AFE7B6E}">
      <dgm:prSet phldrT="[Texte]"/>
      <dgm:spPr>
        <a:solidFill>
          <a:srgbClr val="5B9BD5"/>
        </a:solidFill>
      </dgm:spPr>
      <dgm:t>
        <a:bodyPr/>
        <a:lstStyle/>
        <a:p>
          <a:r>
            <a:rPr lang="fr-FR" dirty="0" smtClean="0">
              <a:solidFill>
                <a:schemeClr val="accent1">
                  <a:lumMod val="75000"/>
                </a:schemeClr>
              </a:solidFill>
            </a:rPr>
            <a:t>Stratégie</a:t>
          </a:r>
          <a:endParaRPr lang="fr-FR" dirty="0">
            <a:solidFill>
              <a:schemeClr val="accent1">
                <a:lumMod val="75000"/>
              </a:schemeClr>
            </a:solidFill>
          </a:endParaRPr>
        </a:p>
      </dgm:t>
    </dgm:pt>
    <dgm:pt modelId="{6B5AC755-6B10-41C6-9F96-5F38A8EADF40}" type="sibTrans" cxnId="{B383FDFE-2E10-482C-9BAE-DBB21485F538}">
      <dgm:prSet/>
      <dgm:spPr/>
      <dgm:t>
        <a:bodyPr/>
        <a:lstStyle/>
        <a:p>
          <a:endParaRPr lang="fr-FR"/>
        </a:p>
      </dgm:t>
    </dgm:pt>
    <dgm:pt modelId="{E4577F40-57A3-4A7D-A3A7-80459B66E3BF}" type="parTrans" cxnId="{B383FDFE-2E10-482C-9BAE-DBB21485F538}">
      <dgm:prSet/>
      <dgm:spPr/>
      <dgm:t>
        <a:bodyPr/>
        <a:lstStyle/>
        <a:p>
          <a:endParaRPr lang="fr-FR"/>
        </a:p>
      </dgm:t>
    </dgm:pt>
    <dgm:pt modelId="{8B64D508-E446-49FA-AC19-CE4AB20896AC}" type="pres">
      <dgm:prSet presAssocID="{FBD41D8D-1C4C-4CFC-BDCA-A41EBD90C5E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65CBC3E-5604-4CCB-BFA6-0EB62A8096F1}" type="pres">
      <dgm:prSet presAssocID="{2D417409-28D6-4F79-B58B-E10F1F63E22A}" presName="centerShape" presStyleLbl="node0" presStyleIdx="0" presStyleCnt="1"/>
      <dgm:spPr/>
      <dgm:t>
        <a:bodyPr/>
        <a:lstStyle/>
        <a:p>
          <a:endParaRPr lang="fr-FR"/>
        </a:p>
      </dgm:t>
    </dgm:pt>
    <dgm:pt modelId="{C843CDB8-D074-41F3-99F0-BB6AAEAF913D}" type="pres">
      <dgm:prSet presAssocID="{5CA41B84-C81A-416B-A528-F1070D16795B}" presName="parTrans" presStyleLbl="bgSibTrans2D1" presStyleIdx="0" presStyleCnt="3"/>
      <dgm:spPr/>
      <dgm:t>
        <a:bodyPr/>
        <a:lstStyle/>
        <a:p>
          <a:endParaRPr lang="fr-FR"/>
        </a:p>
      </dgm:t>
    </dgm:pt>
    <dgm:pt modelId="{3138B3C2-3508-4759-9B0C-6E678BB9BDC3}" type="pres">
      <dgm:prSet presAssocID="{75028723-2587-4809-8AF7-641B5AE2B14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D165461-B7EA-43D9-850A-41A32C43B033}" type="pres">
      <dgm:prSet presAssocID="{E4577F40-57A3-4A7D-A3A7-80459B66E3BF}" presName="parTrans" presStyleLbl="bgSibTrans2D1" presStyleIdx="1" presStyleCnt="3"/>
      <dgm:spPr/>
      <dgm:t>
        <a:bodyPr/>
        <a:lstStyle/>
        <a:p>
          <a:endParaRPr lang="fr-FR"/>
        </a:p>
      </dgm:t>
    </dgm:pt>
    <dgm:pt modelId="{0EBD14E6-A7AF-444C-967A-C9B6E19B2F65}" type="pres">
      <dgm:prSet presAssocID="{D1146E80-32FA-475C-8EF1-778F1AFE7B6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0EFC65D-4E37-4CA9-90C4-EA13E1528B16}" type="pres">
      <dgm:prSet presAssocID="{73BF5BA9-27EF-4CB6-ADCF-C19DC24E27E8}" presName="parTrans" presStyleLbl="bgSibTrans2D1" presStyleIdx="2" presStyleCnt="3"/>
      <dgm:spPr/>
      <dgm:t>
        <a:bodyPr/>
        <a:lstStyle/>
        <a:p>
          <a:endParaRPr lang="fr-FR"/>
        </a:p>
      </dgm:t>
    </dgm:pt>
    <dgm:pt modelId="{3E78E2C2-97D1-4EE7-8D2C-19321CD4E431}" type="pres">
      <dgm:prSet presAssocID="{CED6FF31-A4C6-4A2E-8BD3-21874F086BB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7321AD4-C363-4E20-9172-60FFB17E445F}" type="presOf" srcId="{E4577F40-57A3-4A7D-A3A7-80459B66E3BF}" destId="{1D165461-B7EA-43D9-850A-41A32C43B033}" srcOrd="0" destOrd="0" presId="urn:microsoft.com/office/officeart/2005/8/layout/radial4"/>
    <dgm:cxn modelId="{F6D51E1B-FFBA-4E3A-8125-A75276F9A478}" srcId="{2D417409-28D6-4F79-B58B-E10F1F63E22A}" destId="{CED6FF31-A4C6-4A2E-8BD3-21874F086BBD}" srcOrd="2" destOrd="0" parTransId="{73BF5BA9-27EF-4CB6-ADCF-C19DC24E27E8}" sibTransId="{F1048112-3AB8-43E6-8E27-07C9999D4499}"/>
    <dgm:cxn modelId="{085CF0A2-C6FF-4A40-B26B-E28FFCAC1E6B}" type="presOf" srcId="{2D417409-28D6-4F79-B58B-E10F1F63E22A}" destId="{B65CBC3E-5604-4CCB-BFA6-0EB62A8096F1}" srcOrd="0" destOrd="0" presId="urn:microsoft.com/office/officeart/2005/8/layout/radial4"/>
    <dgm:cxn modelId="{4B531A31-7DB2-4FAB-BB72-E873E1B25A7A}" type="presOf" srcId="{D1146E80-32FA-475C-8EF1-778F1AFE7B6E}" destId="{0EBD14E6-A7AF-444C-967A-C9B6E19B2F65}" srcOrd="0" destOrd="0" presId="urn:microsoft.com/office/officeart/2005/8/layout/radial4"/>
    <dgm:cxn modelId="{B383FDFE-2E10-482C-9BAE-DBB21485F538}" srcId="{2D417409-28D6-4F79-B58B-E10F1F63E22A}" destId="{D1146E80-32FA-475C-8EF1-778F1AFE7B6E}" srcOrd="1" destOrd="0" parTransId="{E4577F40-57A3-4A7D-A3A7-80459B66E3BF}" sibTransId="{6B5AC755-6B10-41C6-9F96-5F38A8EADF40}"/>
    <dgm:cxn modelId="{17FBCD33-962D-4988-87A5-04304797F2C6}" type="presOf" srcId="{75028723-2587-4809-8AF7-641B5AE2B14E}" destId="{3138B3C2-3508-4759-9B0C-6E678BB9BDC3}" srcOrd="0" destOrd="0" presId="urn:microsoft.com/office/officeart/2005/8/layout/radial4"/>
    <dgm:cxn modelId="{2FBF73F6-C100-4FCB-9252-BCC9F957887E}" srcId="{FBD41D8D-1C4C-4CFC-BDCA-A41EBD90C5E6}" destId="{2D417409-28D6-4F79-B58B-E10F1F63E22A}" srcOrd="0" destOrd="0" parTransId="{E02D60A9-35C7-4A5B-AAC4-CA1BA9599E6E}" sibTransId="{97FE9846-B25A-4B11-99C8-97ACA46B84C3}"/>
    <dgm:cxn modelId="{8731A75C-F89C-4F84-B65E-223864D1C880}" type="presOf" srcId="{CED6FF31-A4C6-4A2E-8BD3-21874F086BBD}" destId="{3E78E2C2-97D1-4EE7-8D2C-19321CD4E431}" srcOrd="0" destOrd="0" presId="urn:microsoft.com/office/officeart/2005/8/layout/radial4"/>
    <dgm:cxn modelId="{BB72A4FF-22B5-45A4-B700-CA55CC7A13B5}" type="presOf" srcId="{FBD41D8D-1C4C-4CFC-BDCA-A41EBD90C5E6}" destId="{8B64D508-E446-49FA-AC19-CE4AB20896AC}" srcOrd="0" destOrd="0" presId="urn:microsoft.com/office/officeart/2005/8/layout/radial4"/>
    <dgm:cxn modelId="{57A05894-20F3-4751-A0EC-553B0ABD463E}" srcId="{2D417409-28D6-4F79-B58B-E10F1F63E22A}" destId="{75028723-2587-4809-8AF7-641B5AE2B14E}" srcOrd="0" destOrd="0" parTransId="{5CA41B84-C81A-416B-A528-F1070D16795B}" sibTransId="{B2DA05CD-38F1-4EDE-AF40-CC1875F86525}"/>
    <dgm:cxn modelId="{A51BEEC6-03DE-4FB4-99EB-962A17232D7D}" type="presOf" srcId="{5CA41B84-C81A-416B-A528-F1070D16795B}" destId="{C843CDB8-D074-41F3-99F0-BB6AAEAF913D}" srcOrd="0" destOrd="0" presId="urn:microsoft.com/office/officeart/2005/8/layout/radial4"/>
    <dgm:cxn modelId="{5ED6C7AB-E9EF-457D-AEFB-BAD5F7AB16DC}" type="presOf" srcId="{73BF5BA9-27EF-4CB6-ADCF-C19DC24E27E8}" destId="{D0EFC65D-4E37-4CA9-90C4-EA13E1528B16}" srcOrd="0" destOrd="0" presId="urn:microsoft.com/office/officeart/2005/8/layout/radial4"/>
    <dgm:cxn modelId="{3D5C5286-0789-4D18-9E82-868A7F8920E3}" type="presParOf" srcId="{8B64D508-E446-49FA-AC19-CE4AB20896AC}" destId="{B65CBC3E-5604-4CCB-BFA6-0EB62A8096F1}" srcOrd="0" destOrd="0" presId="urn:microsoft.com/office/officeart/2005/8/layout/radial4"/>
    <dgm:cxn modelId="{366D1AE4-0D7F-4DC5-811D-00D40EF080C9}" type="presParOf" srcId="{8B64D508-E446-49FA-AC19-CE4AB20896AC}" destId="{C843CDB8-D074-41F3-99F0-BB6AAEAF913D}" srcOrd="1" destOrd="0" presId="urn:microsoft.com/office/officeart/2005/8/layout/radial4"/>
    <dgm:cxn modelId="{7FFE1B57-1917-4291-AC5B-497B457F919A}" type="presParOf" srcId="{8B64D508-E446-49FA-AC19-CE4AB20896AC}" destId="{3138B3C2-3508-4759-9B0C-6E678BB9BDC3}" srcOrd="2" destOrd="0" presId="urn:microsoft.com/office/officeart/2005/8/layout/radial4"/>
    <dgm:cxn modelId="{AA3E7A62-31C4-44CB-BA37-9D138705EA78}" type="presParOf" srcId="{8B64D508-E446-49FA-AC19-CE4AB20896AC}" destId="{1D165461-B7EA-43D9-850A-41A32C43B033}" srcOrd="3" destOrd="0" presId="urn:microsoft.com/office/officeart/2005/8/layout/radial4"/>
    <dgm:cxn modelId="{A34C6CD2-A5DF-4378-8E7A-8DD85C1710D7}" type="presParOf" srcId="{8B64D508-E446-49FA-AC19-CE4AB20896AC}" destId="{0EBD14E6-A7AF-444C-967A-C9B6E19B2F65}" srcOrd="4" destOrd="0" presId="urn:microsoft.com/office/officeart/2005/8/layout/radial4"/>
    <dgm:cxn modelId="{74481AED-8931-44E3-9B39-9F2D0BEAB435}" type="presParOf" srcId="{8B64D508-E446-49FA-AC19-CE4AB20896AC}" destId="{D0EFC65D-4E37-4CA9-90C4-EA13E1528B16}" srcOrd="5" destOrd="0" presId="urn:microsoft.com/office/officeart/2005/8/layout/radial4"/>
    <dgm:cxn modelId="{9BCAD4A7-FB32-4E4C-848A-1C4BE83B7B92}" type="presParOf" srcId="{8B64D508-E446-49FA-AC19-CE4AB20896AC}" destId="{3E78E2C2-97D1-4EE7-8D2C-19321CD4E43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D41D8D-1C4C-4CFC-BDCA-A41EBD90C5E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D417409-28D6-4F79-B58B-E10F1F63E22A}">
      <dgm:prSet phldrT="[Texte]" custT="1"/>
      <dgm:spPr/>
      <dgm:t>
        <a:bodyPr/>
        <a:lstStyle/>
        <a:p>
          <a:r>
            <a:rPr lang="fr-FR" sz="2400" b="1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Climat</a:t>
          </a:r>
        </a:p>
        <a:p>
          <a:r>
            <a:rPr lang="fr-FR" sz="2400" b="1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Air</a:t>
          </a:r>
        </a:p>
        <a:p>
          <a:r>
            <a:rPr lang="fr-FR" sz="2400" b="1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énergie</a:t>
          </a:r>
          <a:endParaRPr lang="fr-FR" sz="2400" b="1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E02D60A9-35C7-4A5B-AAC4-CA1BA9599E6E}" type="parTrans" cxnId="{2FBF73F6-C100-4FCB-9252-BCC9F957887E}">
      <dgm:prSet/>
      <dgm:spPr/>
      <dgm:t>
        <a:bodyPr/>
        <a:lstStyle/>
        <a:p>
          <a:endParaRPr lang="fr-FR"/>
        </a:p>
      </dgm:t>
    </dgm:pt>
    <dgm:pt modelId="{97FE9846-B25A-4B11-99C8-97ACA46B84C3}" type="sibTrans" cxnId="{2FBF73F6-C100-4FCB-9252-BCC9F957887E}">
      <dgm:prSet/>
      <dgm:spPr/>
      <dgm:t>
        <a:bodyPr/>
        <a:lstStyle/>
        <a:p>
          <a:endParaRPr lang="fr-FR"/>
        </a:p>
      </dgm:t>
    </dgm:pt>
    <dgm:pt modelId="{75028723-2587-4809-8AF7-641B5AE2B14E}">
      <dgm:prSet phldrT="[Texte]"/>
      <dgm:spPr>
        <a:solidFill>
          <a:srgbClr val="5B9BD5"/>
        </a:solidFill>
      </dgm:spPr>
      <dgm:t>
        <a:bodyPr/>
        <a:lstStyle/>
        <a:p>
          <a:r>
            <a:rPr lang="fr-FR" dirty="0" smtClean="0">
              <a:solidFill>
                <a:schemeClr val="accent1">
                  <a:lumMod val="75000"/>
                </a:schemeClr>
              </a:solidFill>
            </a:rPr>
            <a:t>Diagnostic</a:t>
          </a:r>
          <a:endParaRPr lang="fr-FR" dirty="0">
            <a:solidFill>
              <a:schemeClr val="accent1">
                <a:lumMod val="75000"/>
              </a:schemeClr>
            </a:solidFill>
          </a:endParaRPr>
        </a:p>
      </dgm:t>
    </dgm:pt>
    <dgm:pt modelId="{5CA41B84-C81A-416B-A528-F1070D16795B}" type="parTrans" cxnId="{57A05894-20F3-4751-A0EC-553B0ABD463E}">
      <dgm:prSet/>
      <dgm:spPr/>
      <dgm:t>
        <a:bodyPr/>
        <a:lstStyle/>
        <a:p>
          <a:endParaRPr lang="fr-FR"/>
        </a:p>
      </dgm:t>
    </dgm:pt>
    <dgm:pt modelId="{B2DA05CD-38F1-4EDE-AF40-CC1875F86525}" type="sibTrans" cxnId="{57A05894-20F3-4751-A0EC-553B0ABD463E}">
      <dgm:prSet/>
      <dgm:spPr/>
      <dgm:t>
        <a:bodyPr/>
        <a:lstStyle/>
        <a:p>
          <a:endParaRPr lang="fr-FR"/>
        </a:p>
      </dgm:t>
    </dgm:pt>
    <dgm:pt modelId="{CED6FF31-A4C6-4A2E-8BD3-21874F086BBD}">
      <dgm:prSet phldrT="[Texte]"/>
      <dgm:spPr>
        <a:solidFill>
          <a:srgbClr val="5B9BD5"/>
        </a:solidFill>
      </dgm:spPr>
      <dgm:t>
        <a:bodyPr/>
        <a:lstStyle/>
        <a:p>
          <a:r>
            <a:rPr lang="fr-FR" dirty="0" smtClean="0">
              <a:solidFill>
                <a:schemeClr val="accent1">
                  <a:lumMod val="75000"/>
                </a:schemeClr>
              </a:solidFill>
            </a:rPr>
            <a:t>Programme d’action</a:t>
          </a:r>
          <a:endParaRPr lang="fr-FR" dirty="0">
            <a:solidFill>
              <a:schemeClr val="accent1">
                <a:lumMod val="75000"/>
              </a:schemeClr>
            </a:solidFill>
          </a:endParaRPr>
        </a:p>
      </dgm:t>
    </dgm:pt>
    <dgm:pt modelId="{F1048112-3AB8-43E6-8E27-07C9999D4499}" type="sibTrans" cxnId="{F6D51E1B-FFBA-4E3A-8125-A75276F9A478}">
      <dgm:prSet/>
      <dgm:spPr/>
      <dgm:t>
        <a:bodyPr/>
        <a:lstStyle/>
        <a:p>
          <a:endParaRPr lang="fr-FR"/>
        </a:p>
      </dgm:t>
    </dgm:pt>
    <dgm:pt modelId="{73BF5BA9-27EF-4CB6-ADCF-C19DC24E27E8}" type="parTrans" cxnId="{F6D51E1B-FFBA-4E3A-8125-A75276F9A478}">
      <dgm:prSet/>
      <dgm:spPr/>
      <dgm:t>
        <a:bodyPr/>
        <a:lstStyle/>
        <a:p>
          <a:endParaRPr lang="fr-FR"/>
        </a:p>
      </dgm:t>
    </dgm:pt>
    <dgm:pt modelId="{D1146E80-32FA-475C-8EF1-778F1AFE7B6E}">
      <dgm:prSet phldrT="[Texte]"/>
      <dgm:spPr>
        <a:solidFill>
          <a:srgbClr val="2E75B6"/>
        </a:solidFill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fr-FR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Stratégie</a:t>
          </a:r>
          <a:endParaRPr lang="fr-FR" dirty="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6B5AC755-6B10-41C6-9F96-5F38A8EADF40}" type="sibTrans" cxnId="{B383FDFE-2E10-482C-9BAE-DBB21485F538}">
      <dgm:prSet/>
      <dgm:spPr/>
      <dgm:t>
        <a:bodyPr/>
        <a:lstStyle/>
        <a:p>
          <a:endParaRPr lang="fr-FR"/>
        </a:p>
      </dgm:t>
    </dgm:pt>
    <dgm:pt modelId="{E4577F40-57A3-4A7D-A3A7-80459B66E3BF}" type="parTrans" cxnId="{B383FDFE-2E10-482C-9BAE-DBB21485F538}">
      <dgm:prSet/>
      <dgm:spPr/>
      <dgm:t>
        <a:bodyPr/>
        <a:lstStyle/>
        <a:p>
          <a:endParaRPr lang="fr-FR"/>
        </a:p>
      </dgm:t>
    </dgm:pt>
    <dgm:pt modelId="{8B64D508-E446-49FA-AC19-CE4AB20896AC}" type="pres">
      <dgm:prSet presAssocID="{FBD41D8D-1C4C-4CFC-BDCA-A41EBD90C5E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65CBC3E-5604-4CCB-BFA6-0EB62A8096F1}" type="pres">
      <dgm:prSet presAssocID="{2D417409-28D6-4F79-B58B-E10F1F63E22A}" presName="centerShape" presStyleLbl="node0" presStyleIdx="0" presStyleCnt="1"/>
      <dgm:spPr/>
      <dgm:t>
        <a:bodyPr/>
        <a:lstStyle/>
        <a:p>
          <a:endParaRPr lang="fr-FR"/>
        </a:p>
      </dgm:t>
    </dgm:pt>
    <dgm:pt modelId="{C843CDB8-D074-41F3-99F0-BB6AAEAF913D}" type="pres">
      <dgm:prSet presAssocID="{5CA41B84-C81A-416B-A528-F1070D16795B}" presName="parTrans" presStyleLbl="bgSibTrans2D1" presStyleIdx="0" presStyleCnt="3"/>
      <dgm:spPr/>
      <dgm:t>
        <a:bodyPr/>
        <a:lstStyle/>
        <a:p>
          <a:endParaRPr lang="fr-FR"/>
        </a:p>
      </dgm:t>
    </dgm:pt>
    <dgm:pt modelId="{3138B3C2-3508-4759-9B0C-6E678BB9BDC3}" type="pres">
      <dgm:prSet presAssocID="{75028723-2587-4809-8AF7-641B5AE2B14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D165461-B7EA-43D9-850A-41A32C43B033}" type="pres">
      <dgm:prSet presAssocID="{E4577F40-57A3-4A7D-A3A7-80459B66E3BF}" presName="parTrans" presStyleLbl="bgSibTrans2D1" presStyleIdx="1" presStyleCnt="3"/>
      <dgm:spPr/>
      <dgm:t>
        <a:bodyPr/>
        <a:lstStyle/>
        <a:p>
          <a:endParaRPr lang="fr-FR"/>
        </a:p>
      </dgm:t>
    </dgm:pt>
    <dgm:pt modelId="{0EBD14E6-A7AF-444C-967A-C9B6E19B2F65}" type="pres">
      <dgm:prSet presAssocID="{D1146E80-32FA-475C-8EF1-778F1AFE7B6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0EFC65D-4E37-4CA9-90C4-EA13E1528B16}" type="pres">
      <dgm:prSet presAssocID="{73BF5BA9-27EF-4CB6-ADCF-C19DC24E27E8}" presName="parTrans" presStyleLbl="bgSibTrans2D1" presStyleIdx="2" presStyleCnt="3"/>
      <dgm:spPr/>
      <dgm:t>
        <a:bodyPr/>
        <a:lstStyle/>
        <a:p>
          <a:endParaRPr lang="fr-FR"/>
        </a:p>
      </dgm:t>
    </dgm:pt>
    <dgm:pt modelId="{3E78E2C2-97D1-4EE7-8D2C-19321CD4E431}" type="pres">
      <dgm:prSet presAssocID="{CED6FF31-A4C6-4A2E-8BD3-21874F086BB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383FDFE-2E10-482C-9BAE-DBB21485F538}" srcId="{2D417409-28D6-4F79-B58B-E10F1F63E22A}" destId="{D1146E80-32FA-475C-8EF1-778F1AFE7B6E}" srcOrd="1" destOrd="0" parTransId="{E4577F40-57A3-4A7D-A3A7-80459B66E3BF}" sibTransId="{6B5AC755-6B10-41C6-9F96-5F38A8EADF40}"/>
    <dgm:cxn modelId="{2A7ABFBC-4CBE-4C83-8C00-BD626F9A7048}" type="presOf" srcId="{75028723-2587-4809-8AF7-641B5AE2B14E}" destId="{3138B3C2-3508-4759-9B0C-6E678BB9BDC3}" srcOrd="0" destOrd="0" presId="urn:microsoft.com/office/officeart/2005/8/layout/radial4"/>
    <dgm:cxn modelId="{57A05894-20F3-4751-A0EC-553B0ABD463E}" srcId="{2D417409-28D6-4F79-B58B-E10F1F63E22A}" destId="{75028723-2587-4809-8AF7-641B5AE2B14E}" srcOrd="0" destOrd="0" parTransId="{5CA41B84-C81A-416B-A528-F1070D16795B}" sibTransId="{B2DA05CD-38F1-4EDE-AF40-CC1875F86525}"/>
    <dgm:cxn modelId="{F6D51E1B-FFBA-4E3A-8125-A75276F9A478}" srcId="{2D417409-28D6-4F79-B58B-E10F1F63E22A}" destId="{CED6FF31-A4C6-4A2E-8BD3-21874F086BBD}" srcOrd="2" destOrd="0" parTransId="{73BF5BA9-27EF-4CB6-ADCF-C19DC24E27E8}" sibTransId="{F1048112-3AB8-43E6-8E27-07C9999D4499}"/>
    <dgm:cxn modelId="{2FBF73F6-C100-4FCB-9252-BCC9F957887E}" srcId="{FBD41D8D-1C4C-4CFC-BDCA-A41EBD90C5E6}" destId="{2D417409-28D6-4F79-B58B-E10F1F63E22A}" srcOrd="0" destOrd="0" parTransId="{E02D60A9-35C7-4A5B-AAC4-CA1BA9599E6E}" sibTransId="{97FE9846-B25A-4B11-99C8-97ACA46B84C3}"/>
    <dgm:cxn modelId="{998D7FF4-51AB-4453-8B8E-AC451623732B}" type="presOf" srcId="{FBD41D8D-1C4C-4CFC-BDCA-A41EBD90C5E6}" destId="{8B64D508-E446-49FA-AC19-CE4AB20896AC}" srcOrd="0" destOrd="0" presId="urn:microsoft.com/office/officeart/2005/8/layout/radial4"/>
    <dgm:cxn modelId="{C44DE4E8-514D-480F-A28A-51953355B950}" type="presOf" srcId="{2D417409-28D6-4F79-B58B-E10F1F63E22A}" destId="{B65CBC3E-5604-4CCB-BFA6-0EB62A8096F1}" srcOrd="0" destOrd="0" presId="urn:microsoft.com/office/officeart/2005/8/layout/radial4"/>
    <dgm:cxn modelId="{38E9891D-494F-4DF7-B1B2-248A12771B5C}" type="presOf" srcId="{CED6FF31-A4C6-4A2E-8BD3-21874F086BBD}" destId="{3E78E2C2-97D1-4EE7-8D2C-19321CD4E431}" srcOrd="0" destOrd="0" presId="urn:microsoft.com/office/officeart/2005/8/layout/radial4"/>
    <dgm:cxn modelId="{352D1E1E-D81A-4E82-8AF6-46C758D5A5CA}" type="presOf" srcId="{73BF5BA9-27EF-4CB6-ADCF-C19DC24E27E8}" destId="{D0EFC65D-4E37-4CA9-90C4-EA13E1528B16}" srcOrd="0" destOrd="0" presId="urn:microsoft.com/office/officeart/2005/8/layout/radial4"/>
    <dgm:cxn modelId="{1BA3ABC0-9942-4F1B-B52D-855695665E2D}" type="presOf" srcId="{E4577F40-57A3-4A7D-A3A7-80459B66E3BF}" destId="{1D165461-B7EA-43D9-850A-41A32C43B033}" srcOrd="0" destOrd="0" presId="urn:microsoft.com/office/officeart/2005/8/layout/radial4"/>
    <dgm:cxn modelId="{9B928C1C-277D-4288-B584-DCFEEB874878}" type="presOf" srcId="{D1146E80-32FA-475C-8EF1-778F1AFE7B6E}" destId="{0EBD14E6-A7AF-444C-967A-C9B6E19B2F65}" srcOrd="0" destOrd="0" presId="urn:microsoft.com/office/officeart/2005/8/layout/radial4"/>
    <dgm:cxn modelId="{D39B994F-DA54-4769-AC4C-74C9EAAECF27}" type="presOf" srcId="{5CA41B84-C81A-416B-A528-F1070D16795B}" destId="{C843CDB8-D074-41F3-99F0-BB6AAEAF913D}" srcOrd="0" destOrd="0" presId="urn:microsoft.com/office/officeart/2005/8/layout/radial4"/>
    <dgm:cxn modelId="{A499AF6E-09AA-471D-AA00-9B0669AC8097}" type="presParOf" srcId="{8B64D508-E446-49FA-AC19-CE4AB20896AC}" destId="{B65CBC3E-5604-4CCB-BFA6-0EB62A8096F1}" srcOrd="0" destOrd="0" presId="urn:microsoft.com/office/officeart/2005/8/layout/radial4"/>
    <dgm:cxn modelId="{705A4268-0148-42BE-86E7-2ADC8241F0E7}" type="presParOf" srcId="{8B64D508-E446-49FA-AC19-CE4AB20896AC}" destId="{C843CDB8-D074-41F3-99F0-BB6AAEAF913D}" srcOrd="1" destOrd="0" presId="urn:microsoft.com/office/officeart/2005/8/layout/radial4"/>
    <dgm:cxn modelId="{EB920463-39DC-400F-BFB0-D60831DEDAC7}" type="presParOf" srcId="{8B64D508-E446-49FA-AC19-CE4AB20896AC}" destId="{3138B3C2-3508-4759-9B0C-6E678BB9BDC3}" srcOrd="2" destOrd="0" presId="urn:microsoft.com/office/officeart/2005/8/layout/radial4"/>
    <dgm:cxn modelId="{86C81B48-2933-4971-9E40-3D2AA410678C}" type="presParOf" srcId="{8B64D508-E446-49FA-AC19-CE4AB20896AC}" destId="{1D165461-B7EA-43D9-850A-41A32C43B033}" srcOrd="3" destOrd="0" presId="urn:microsoft.com/office/officeart/2005/8/layout/radial4"/>
    <dgm:cxn modelId="{734C75FE-0966-4411-BBD8-9EA894255382}" type="presParOf" srcId="{8B64D508-E446-49FA-AC19-CE4AB20896AC}" destId="{0EBD14E6-A7AF-444C-967A-C9B6E19B2F65}" srcOrd="4" destOrd="0" presId="urn:microsoft.com/office/officeart/2005/8/layout/radial4"/>
    <dgm:cxn modelId="{A42165AC-1C16-4F91-9EFC-CF985D7747FD}" type="presParOf" srcId="{8B64D508-E446-49FA-AC19-CE4AB20896AC}" destId="{D0EFC65D-4E37-4CA9-90C4-EA13E1528B16}" srcOrd="5" destOrd="0" presId="urn:microsoft.com/office/officeart/2005/8/layout/radial4"/>
    <dgm:cxn modelId="{CFB57DFE-9A3B-4D36-B52D-B8754664ACB7}" type="presParOf" srcId="{8B64D508-E446-49FA-AC19-CE4AB20896AC}" destId="{3E78E2C2-97D1-4EE7-8D2C-19321CD4E43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D41D8D-1C4C-4CFC-BDCA-A41EBD90C5E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D417409-28D6-4F79-B58B-E10F1F63E22A}">
      <dgm:prSet phldrT="[Texte]" custT="1"/>
      <dgm:spPr/>
      <dgm:t>
        <a:bodyPr/>
        <a:lstStyle/>
        <a:p>
          <a:r>
            <a:rPr lang="fr-FR" sz="2400" b="1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Climat</a:t>
          </a:r>
        </a:p>
        <a:p>
          <a:r>
            <a:rPr lang="fr-FR" sz="2400" b="1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Air</a:t>
          </a:r>
        </a:p>
        <a:p>
          <a:r>
            <a:rPr lang="fr-FR" sz="2400" b="1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énergie</a:t>
          </a:r>
          <a:endParaRPr lang="fr-FR" sz="2400" b="1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E02D60A9-35C7-4A5B-AAC4-CA1BA9599E6E}" type="parTrans" cxnId="{2FBF73F6-C100-4FCB-9252-BCC9F957887E}">
      <dgm:prSet/>
      <dgm:spPr/>
      <dgm:t>
        <a:bodyPr/>
        <a:lstStyle/>
        <a:p>
          <a:endParaRPr lang="fr-FR"/>
        </a:p>
      </dgm:t>
    </dgm:pt>
    <dgm:pt modelId="{97FE9846-B25A-4B11-99C8-97ACA46B84C3}" type="sibTrans" cxnId="{2FBF73F6-C100-4FCB-9252-BCC9F957887E}">
      <dgm:prSet/>
      <dgm:spPr/>
      <dgm:t>
        <a:bodyPr/>
        <a:lstStyle/>
        <a:p>
          <a:endParaRPr lang="fr-FR"/>
        </a:p>
      </dgm:t>
    </dgm:pt>
    <dgm:pt modelId="{75028723-2587-4809-8AF7-641B5AE2B14E}">
      <dgm:prSet phldrT="[Texte]"/>
      <dgm:spPr>
        <a:solidFill>
          <a:srgbClr val="5B9BD5"/>
        </a:solidFill>
      </dgm:spPr>
      <dgm:t>
        <a:bodyPr/>
        <a:lstStyle/>
        <a:p>
          <a:r>
            <a:rPr lang="fr-FR" dirty="0" smtClean="0">
              <a:solidFill>
                <a:schemeClr val="accent1">
                  <a:lumMod val="75000"/>
                </a:schemeClr>
              </a:solidFill>
            </a:rPr>
            <a:t>Diagnostic</a:t>
          </a:r>
          <a:endParaRPr lang="fr-FR" dirty="0">
            <a:solidFill>
              <a:schemeClr val="accent1">
                <a:lumMod val="75000"/>
              </a:schemeClr>
            </a:solidFill>
          </a:endParaRPr>
        </a:p>
      </dgm:t>
    </dgm:pt>
    <dgm:pt modelId="{5CA41B84-C81A-416B-A528-F1070D16795B}" type="parTrans" cxnId="{57A05894-20F3-4751-A0EC-553B0ABD463E}">
      <dgm:prSet/>
      <dgm:spPr/>
      <dgm:t>
        <a:bodyPr/>
        <a:lstStyle/>
        <a:p>
          <a:endParaRPr lang="fr-FR"/>
        </a:p>
      </dgm:t>
    </dgm:pt>
    <dgm:pt modelId="{B2DA05CD-38F1-4EDE-AF40-CC1875F86525}" type="sibTrans" cxnId="{57A05894-20F3-4751-A0EC-553B0ABD463E}">
      <dgm:prSet/>
      <dgm:spPr/>
      <dgm:t>
        <a:bodyPr/>
        <a:lstStyle/>
        <a:p>
          <a:endParaRPr lang="fr-FR"/>
        </a:p>
      </dgm:t>
    </dgm:pt>
    <dgm:pt modelId="{CED6FF31-A4C6-4A2E-8BD3-21874F086BBD}">
      <dgm:prSet phldrT="[Texte]"/>
      <dgm:spPr>
        <a:solidFill>
          <a:srgbClr val="2E75B6"/>
        </a:solidFill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fr-FR" dirty="0" smtClean="0">
              <a:solidFill>
                <a:schemeClr val="bg1">
                  <a:lumMod val="95000"/>
                </a:schemeClr>
              </a:solidFill>
            </a:rPr>
            <a:t>Programme d’action</a:t>
          </a:r>
          <a:endParaRPr lang="fr-FR" dirty="0">
            <a:solidFill>
              <a:schemeClr val="bg1">
                <a:lumMod val="95000"/>
              </a:schemeClr>
            </a:solidFill>
          </a:endParaRPr>
        </a:p>
      </dgm:t>
    </dgm:pt>
    <dgm:pt modelId="{F1048112-3AB8-43E6-8E27-07C9999D4499}" type="sibTrans" cxnId="{F6D51E1B-FFBA-4E3A-8125-A75276F9A478}">
      <dgm:prSet/>
      <dgm:spPr/>
      <dgm:t>
        <a:bodyPr/>
        <a:lstStyle/>
        <a:p>
          <a:endParaRPr lang="fr-FR"/>
        </a:p>
      </dgm:t>
    </dgm:pt>
    <dgm:pt modelId="{73BF5BA9-27EF-4CB6-ADCF-C19DC24E27E8}" type="parTrans" cxnId="{F6D51E1B-FFBA-4E3A-8125-A75276F9A478}">
      <dgm:prSet/>
      <dgm:spPr/>
      <dgm:t>
        <a:bodyPr/>
        <a:lstStyle/>
        <a:p>
          <a:endParaRPr lang="fr-FR"/>
        </a:p>
      </dgm:t>
    </dgm:pt>
    <dgm:pt modelId="{D1146E80-32FA-475C-8EF1-778F1AFE7B6E}">
      <dgm:prSet phldrT="[Texte]"/>
      <dgm:spPr>
        <a:solidFill>
          <a:srgbClr val="5B9BD5"/>
        </a:solidFill>
      </dgm:spPr>
      <dgm:t>
        <a:bodyPr/>
        <a:lstStyle/>
        <a:p>
          <a:r>
            <a:rPr lang="fr-FR" dirty="0" smtClean="0">
              <a:solidFill>
                <a:schemeClr val="accent1">
                  <a:lumMod val="75000"/>
                </a:schemeClr>
              </a:solidFill>
            </a:rPr>
            <a:t>Stratégie</a:t>
          </a:r>
          <a:endParaRPr lang="fr-FR" dirty="0">
            <a:solidFill>
              <a:schemeClr val="accent1">
                <a:lumMod val="75000"/>
              </a:schemeClr>
            </a:solidFill>
          </a:endParaRPr>
        </a:p>
      </dgm:t>
    </dgm:pt>
    <dgm:pt modelId="{6B5AC755-6B10-41C6-9F96-5F38A8EADF40}" type="sibTrans" cxnId="{B383FDFE-2E10-482C-9BAE-DBB21485F538}">
      <dgm:prSet/>
      <dgm:spPr/>
      <dgm:t>
        <a:bodyPr/>
        <a:lstStyle/>
        <a:p>
          <a:endParaRPr lang="fr-FR"/>
        </a:p>
      </dgm:t>
    </dgm:pt>
    <dgm:pt modelId="{E4577F40-57A3-4A7D-A3A7-80459B66E3BF}" type="parTrans" cxnId="{B383FDFE-2E10-482C-9BAE-DBB21485F538}">
      <dgm:prSet/>
      <dgm:spPr/>
      <dgm:t>
        <a:bodyPr/>
        <a:lstStyle/>
        <a:p>
          <a:endParaRPr lang="fr-FR"/>
        </a:p>
      </dgm:t>
    </dgm:pt>
    <dgm:pt modelId="{8B64D508-E446-49FA-AC19-CE4AB20896AC}" type="pres">
      <dgm:prSet presAssocID="{FBD41D8D-1C4C-4CFC-BDCA-A41EBD90C5E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65CBC3E-5604-4CCB-BFA6-0EB62A8096F1}" type="pres">
      <dgm:prSet presAssocID="{2D417409-28D6-4F79-B58B-E10F1F63E22A}" presName="centerShape" presStyleLbl="node0" presStyleIdx="0" presStyleCnt="1"/>
      <dgm:spPr/>
      <dgm:t>
        <a:bodyPr/>
        <a:lstStyle/>
        <a:p>
          <a:endParaRPr lang="fr-FR"/>
        </a:p>
      </dgm:t>
    </dgm:pt>
    <dgm:pt modelId="{C843CDB8-D074-41F3-99F0-BB6AAEAF913D}" type="pres">
      <dgm:prSet presAssocID="{5CA41B84-C81A-416B-A528-F1070D16795B}" presName="parTrans" presStyleLbl="bgSibTrans2D1" presStyleIdx="0" presStyleCnt="3"/>
      <dgm:spPr/>
      <dgm:t>
        <a:bodyPr/>
        <a:lstStyle/>
        <a:p>
          <a:endParaRPr lang="fr-FR"/>
        </a:p>
      </dgm:t>
    </dgm:pt>
    <dgm:pt modelId="{3138B3C2-3508-4759-9B0C-6E678BB9BDC3}" type="pres">
      <dgm:prSet presAssocID="{75028723-2587-4809-8AF7-641B5AE2B14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D165461-B7EA-43D9-850A-41A32C43B033}" type="pres">
      <dgm:prSet presAssocID="{E4577F40-57A3-4A7D-A3A7-80459B66E3BF}" presName="parTrans" presStyleLbl="bgSibTrans2D1" presStyleIdx="1" presStyleCnt="3"/>
      <dgm:spPr/>
      <dgm:t>
        <a:bodyPr/>
        <a:lstStyle/>
        <a:p>
          <a:endParaRPr lang="fr-FR"/>
        </a:p>
      </dgm:t>
    </dgm:pt>
    <dgm:pt modelId="{0EBD14E6-A7AF-444C-967A-C9B6E19B2F65}" type="pres">
      <dgm:prSet presAssocID="{D1146E80-32FA-475C-8EF1-778F1AFE7B6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0EFC65D-4E37-4CA9-90C4-EA13E1528B16}" type="pres">
      <dgm:prSet presAssocID="{73BF5BA9-27EF-4CB6-ADCF-C19DC24E27E8}" presName="parTrans" presStyleLbl="bgSibTrans2D1" presStyleIdx="2" presStyleCnt="3"/>
      <dgm:spPr/>
      <dgm:t>
        <a:bodyPr/>
        <a:lstStyle/>
        <a:p>
          <a:endParaRPr lang="fr-FR"/>
        </a:p>
      </dgm:t>
    </dgm:pt>
    <dgm:pt modelId="{3E78E2C2-97D1-4EE7-8D2C-19321CD4E431}" type="pres">
      <dgm:prSet presAssocID="{CED6FF31-A4C6-4A2E-8BD3-21874F086BB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383FDFE-2E10-482C-9BAE-DBB21485F538}" srcId="{2D417409-28D6-4F79-B58B-E10F1F63E22A}" destId="{D1146E80-32FA-475C-8EF1-778F1AFE7B6E}" srcOrd="1" destOrd="0" parTransId="{E4577F40-57A3-4A7D-A3A7-80459B66E3BF}" sibTransId="{6B5AC755-6B10-41C6-9F96-5F38A8EADF40}"/>
    <dgm:cxn modelId="{57A05894-20F3-4751-A0EC-553B0ABD463E}" srcId="{2D417409-28D6-4F79-B58B-E10F1F63E22A}" destId="{75028723-2587-4809-8AF7-641B5AE2B14E}" srcOrd="0" destOrd="0" parTransId="{5CA41B84-C81A-416B-A528-F1070D16795B}" sibTransId="{B2DA05CD-38F1-4EDE-AF40-CC1875F86525}"/>
    <dgm:cxn modelId="{B78979D7-DA5C-41AA-918B-6F20D7B4CDB4}" type="presOf" srcId="{73BF5BA9-27EF-4CB6-ADCF-C19DC24E27E8}" destId="{D0EFC65D-4E37-4CA9-90C4-EA13E1528B16}" srcOrd="0" destOrd="0" presId="urn:microsoft.com/office/officeart/2005/8/layout/radial4"/>
    <dgm:cxn modelId="{F6D51E1B-FFBA-4E3A-8125-A75276F9A478}" srcId="{2D417409-28D6-4F79-B58B-E10F1F63E22A}" destId="{CED6FF31-A4C6-4A2E-8BD3-21874F086BBD}" srcOrd="2" destOrd="0" parTransId="{73BF5BA9-27EF-4CB6-ADCF-C19DC24E27E8}" sibTransId="{F1048112-3AB8-43E6-8E27-07C9999D4499}"/>
    <dgm:cxn modelId="{DB6EEEFD-9414-46E2-A8EA-B6DEB37531A2}" type="presOf" srcId="{D1146E80-32FA-475C-8EF1-778F1AFE7B6E}" destId="{0EBD14E6-A7AF-444C-967A-C9B6E19B2F65}" srcOrd="0" destOrd="0" presId="urn:microsoft.com/office/officeart/2005/8/layout/radial4"/>
    <dgm:cxn modelId="{11883D1D-1084-4E93-9ED1-196730CA66C5}" type="presOf" srcId="{FBD41D8D-1C4C-4CFC-BDCA-A41EBD90C5E6}" destId="{8B64D508-E446-49FA-AC19-CE4AB20896AC}" srcOrd="0" destOrd="0" presId="urn:microsoft.com/office/officeart/2005/8/layout/radial4"/>
    <dgm:cxn modelId="{1725AB08-C9A6-48FB-BB66-B0052E4731FA}" type="presOf" srcId="{CED6FF31-A4C6-4A2E-8BD3-21874F086BBD}" destId="{3E78E2C2-97D1-4EE7-8D2C-19321CD4E431}" srcOrd="0" destOrd="0" presId="urn:microsoft.com/office/officeart/2005/8/layout/radial4"/>
    <dgm:cxn modelId="{2FBF73F6-C100-4FCB-9252-BCC9F957887E}" srcId="{FBD41D8D-1C4C-4CFC-BDCA-A41EBD90C5E6}" destId="{2D417409-28D6-4F79-B58B-E10F1F63E22A}" srcOrd="0" destOrd="0" parTransId="{E02D60A9-35C7-4A5B-AAC4-CA1BA9599E6E}" sibTransId="{97FE9846-B25A-4B11-99C8-97ACA46B84C3}"/>
    <dgm:cxn modelId="{07486FBB-67D4-47B2-AFE4-08F891857F46}" type="presOf" srcId="{75028723-2587-4809-8AF7-641B5AE2B14E}" destId="{3138B3C2-3508-4759-9B0C-6E678BB9BDC3}" srcOrd="0" destOrd="0" presId="urn:microsoft.com/office/officeart/2005/8/layout/radial4"/>
    <dgm:cxn modelId="{508EC84B-1DC0-4E15-892A-60829C86DB21}" type="presOf" srcId="{5CA41B84-C81A-416B-A528-F1070D16795B}" destId="{C843CDB8-D074-41F3-99F0-BB6AAEAF913D}" srcOrd="0" destOrd="0" presId="urn:microsoft.com/office/officeart/2005/8/layout/radial4"/>
    <dgm:cxn modelId="{CC014FBB-6F0F-44F6-9CC2-60C9EB66A510}" type="presOf" srcId="{2D417409-28D6-4F79-B58B-E10F1F63E22A}" destId="{B65CBC3E-5604-4CCB-BFA6-0EB62A8096F1}" srcOrd="0" destOrd="0" presId="urn:microsoft.com/office/officeart/2005/8/layout/radial4"/>
    <dgm:cxn modelId="{95E6AA5A-811F-4106-9327-65A2C1D1CCAF}" type="presOf" srcId="{E4577F40-57A3-4A7D-A3A7-80459B66E3BF}" destId="{1D165461-B7EA-43D9-850A-41A32C43B033}" srcOrd="0" destOrd="0" presId="urn:microsoft.com/office/officeart/2005/8/layout/radial4"/>
    <dgm:cxn modelId="{54AE4B28-E57F-4EFA-9E0B-D03A7C0AC0F0}" type="presParOf" srcId="{8B64D508-E446-49FA-AC19-CE4AB20896AC}" destId="{B65CBC3E-5604-4CCB-BFA6-0EB62A8096F1}" srcOrd="0" destOrd="0" presId="urn:microsoft.com/office/officeart/2005/8/layout/radial4"/>
    <dgm:cxn modelId="{432D30DA-DB8B-40BB-AA05-87CF13A9A356}" type="presParOf" srcId="{8B64D508-E446-49FA-AC19-CE4AB20896AC}" destId="{C843CDB8-D074-41F3-99F0-BB6AAEAF913D}" srcOrd="1" destOrd="0" presId="urn:microsoft.com/office/officeart/2005/8/layout/radial4"/>
    <dgm:cxn modelId="{A1B410BC-9218-4B0C-B179-902E037CE76F}" type="presParOf" srcId="{8B64D508-E446-49FA-AC19-CE4AB20896AC}" destId="{3138B3C2-3508-4759-9B0C-6E678BB9BDC3}" srcOrd="2" destOrd="0" presId="urn:microsoft.com/office/officeart/2005/8/layout/radial4"/>
    <dgm:cxn modelId="{E5067B90-5DE4-4015-9DC7-6B8AF68B0F3E}" type="presParOf" srcId="{8B64D508-E446-49FA-AC19-CE4AB20896AC}" destId="{1D165461-B7EA-43D9-850A-41A32C43B033}" srcOrd="3" destOrd="0" presId="urn:microsoft.com/office/officeart/2005/8/layout/radial4"/>
    <dgm:cxn modelId="{D59E6859-8338-4448-B631-FC17B7C66808}" type="presParOf" srcId="{8B64D508-E446-49FA-AC19-CE4AB20896AC}" destId="{0EBD14E6-A7AF-444C-967A-C9B6E19B2F65}" srcOrd="4" destOrd="0" presId="urn:microsoft.com/office/officeart/2005/8/layout/radial4"/>
    <dgm:cxn modelId="{F444A5E3-4F9B-49B7-AD1B-2BEF0A3614F0}" type="presParOf" srcId="{8B64D508-E446-49FA-AC19-CE4AB20896AC}" destId="{D0EFC65D-4E37-4CA9-90C4-EA13E1528B16}" srcOrd="5" destOrd="0" presId="urn:microsoft.com/office/officeart/2005/8/layout/radial4"/>
    <dgm:cxn modelId="{A185226A-6305-40A0-A419-AD22944E7667}" type="presParOf" srcId="{8B64D508-E446-49FA-AC19-CE4AB20896AC}" destId="{3E78E2C2-97D1-4EE7-8D2C-19321CD4E43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D41D8D-1C4C-4CFC-BDCA-A41EBD90C5E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D417409-28D6-4F79-B58B-E10F1F63E22A}">
      <dgm:prSet phldrT="[Texte]" custT="1"/>
      <dgm:spPr/>
      <dgm:t>
        <a:bodyPr/>
        <a:lstStyle/>
        <a:p>
          <a:r>
            <a:rPr lang="fr-FR" sz="2400" b="1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Climat</a:t>
          </a:r>
        </a:p>
        <a:p>
          <a:r>
            <a:rPr lang="fr-FR" sz="2400" b="1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Air</a:t>
          </a:r>
        </a:p>
        <a:p>
          <a:r>
            <a:rPr lang="fr-FR" sz="2400" b="1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énergie</a:t>
          </a:r>
          <a:endParaRPr lang="fr-FR" sz="2400" b="1" dirty="0">
            <a:solidFill>
              <a:schemeClr val="accent6">
                <a:lumMod val="40000"/>
                <a:lumOff val="60000"/>
              </a:schemeClr>
            </a:solidFill>
          </a:endParaRPr>
        </a:p>
      </dgm:t>
    </dgm:pt>
    <dgm:pt modelId="{E02D60A9-35C7-4A5B-AAC4-CA1BA9599E6E}" type="parTrans" cxnId="{2FBF73F6-C100-4FCB-9252-BCC9F957887E}">
      <dgm:prSet/>
      <dgm:spPr/>
      <dgm:t>
        <a:bodyPr/>
        <a:lstStyle/>
        <a:p>
          <a:endParaRPr lang="fr-FR"/>
        </a:p>
      </dgm:t>
    </dgm:pt>
    <dgm:pt modelId="{97FE9846-B25A-4B11-99C8-97ACA46B84C3}" type="sibTrans" cxnId="{2FBF73F6-C100-4FCB-9252-BCC9F957887E}">
      <dgm:prSet/>
      <dgm:spPr/>
      <dgm:t>
        <a:bodyPr/>
        <a:lstStyle/>
        <a:p>
          <a:endParaRPr lang="fr-FR"/>
        </a:p>
      </dgm:t>
    </dgm:pt>
    <dgm:pt modelId="{75028723-2587-4809-8AF7-641B5AE2B14E}">
      <dgm:prSet phldrT="[Texte]"/>
      <dgm:spPr>
        <a:solidFill>
          <a:srgbClr val="5B9BD5"/>
        </a:solidFill>
      </dgm:spPr>
      <dgm:t>
        <a:bodyPr/>
        <a:lstStyle/>
        <a:p>
          <a:r>
            <a:rPr lang="fr-FR" dirty="0" smtClean="0">
              <a:solidFill>
                <a:schemeClr val="accent1">
                  <a:lumMod val="75000"/>
                </a:schemeClr>
              </a:solidFill>
            </a:rPr>
            <a:t>Diagnostic</a:t>
          </a:r>
          <a:endParaRPr lang="fr-FR" dirty="0">
            <a:solidFill>
              <a:schemeClr val="accent1">
                <a:lumMod val="75000"/>
              </a:schemeClr>
            </a:solidFill>
          </a:endParaRPr>
        </a:p>
      </dgm:t>
    </dgm:pt>
    <dgm:pt modelId="{5CA41B84-C81A-416B-A528-F1070D16795B}" type="parTrans" cxnId="{57A05894-20F3-4751-A0EC-553B0ABD463E}">
      <dgm:prSet/>
      <dgm:spPr/>
      <dgm:t>
        <a:bodyPr/>
        <a:lstStyle/>
        <a:p>
          <a:endParaRPr lang="fr-FR"/>
        </a:p>
      </dgm:t>
    </dgm:pt>
    <dgm:pt modelId="{B2DA05CD-38F1-4EDE-AF40-CC1875F86525}" type="sibTrans" cxnId="{57A05894-20F3-4751-A0EC-553B0ABD463E}">
      <dgm:prSet/>
      <dgm:spPr/>
      <dgm:t>
        <a:bodyPr/>
        <a:lstStyle/>
        <a:p>
          <a:endParaRPr lang="fr-FR"/>
        </a:p>
      </dgm:t>
    </dgm:pt>
    <dgm:pt modelId="{CED6FF31-A4C6-4A2E-8BD3-21874F086BBD}">
      <dgm:prSet phldrT="[Texte]"/>
      <dgm:spPr>
        <a:solidFill>
          <a:srgbClr val="5B9BD5"/>
        </a:solidFill>
      </dgm:spPr>
      <dgm:t>
        <a:bodyPr/>
        <a:lstStyle/>
        <a:p>
          <a:r>
            <a:rPr lang="fr-FR" dirty="0" smtClean="0">
              <a:solidFill>
                <a:schemeClr val="accent1">
                  <a:lumMod val="75000"/>
                </a:schemeClr>
              </a:solidFill>
            </a:rPr>
            <a:t>Programme d’action</a:t>
          </a:r>
          <a:endParaRPr lang="fr-FR" dirty="0">
            <a:solidFill>
              <a:schemeClr val="accent1">
                <a:lumMod val="75000"/>
              </a:schemeClr>
            </a:solidFill>
          </a:endParaRPr>
        </a:p>
      </dgm:t>
    </dgm:pt>
    <dgm:pt modelId="{F1048112-3AB8-43E6-8E27-07C9999D4499}" type="sibTrans" cxnId="{F6D51E1B-FFBA-4E3A-8125-A75276F9A478}">
      <dgm:prSet/>
      <dgm:spPr/>
      <dgm:t>
        <a:bodyPr/>
        <a:lstStyle/>
        <a:p>
          <a:endParaRPr lang="fr-FR"/>
        </a:p>
      </dgm:t>
    </dgm:pt>
    <dgm:pt modelId="{73BF5BA9-27EF-4CB6-ADCF-C19DC24E27E8}" type="parTrans" cxnId="{F6D51E1B-FFBA-4E3A-8125-A75276F9A478}">
      <dgm:prSet/>
      <dgm:spPr/>
      <dgm:t>
        <a:bodyPr/>
        <a:lstStyle/>
        <a:p>
          <a:endParaRPr lang="fr-FR"/>
        </a:p>
      </dgm:t>
    </dgm:pt>
    <dgm:pt modelId="{D1146E80-32FA-475C-8EF1-778F1AFE7B6E}">
      <dgm:prSet phldrT="[Texte]"/>
      <dgm:spPr>
        <a:solidFill>
          <a:srgbClr val="5B9BD5"/>
        </a:solidFill>
      </dgm:spPr>
      <dgm:t>
        <a:bodyPr/>
        <a:lstStyle/>
        <a:p>
          <a:r>
            <a:rPr lang="fr-FR" dirty="0" smtClean="0">
              <a:solidFill>
                <a:schemeClr val="accent1">
                  <a:lumMod val="75000"/>
                </a:schemeClr>
              </a:solidFill>
            </a:rPr>
            <a:t>Stratégie</a:t>
          </a:r>
          <a:endParaRPr lang="fr-FR" dirty="0">
            <a:solidFill>
              <a:schemeClr val="accent1">
                <a:lumMod val="75000"/>
              </a:schemeClr>
            </a:solidFill>
          </a:endParaRPr>
        </a:p>
      </dgm:t>
    </dgm:pt>
    <dgm:pt modelId="{6B5AC755-6B10-41C6-9F96-5F38A8EADF40}" type="sibTrans" cxnId="{B383FDFE-2E10-482C-9BAE-DBB21485F538}">
      <dgm:prSet/>
      <dgm:spPr/>
      <dgm:t>
        <a:bodyPr/>
        <a:lstStyle/>
        <a:p>
          <a:endParaRPr lang="fr-FR"/>
        </a:p>
      </dgm:t>
    </dgm:pt>
    <dgm:pt modelId="{E4577F40-57A3-4A7D-A3A7-80459B66E3BF}" type="parTrans" cxnId="{B383FDFE-2E10-482C-9BAE-DBB21485F538}">
      <dgm:prSet/>
      <dgm:spPr/>
      <dgm:t>
        <a:bodyPr/>
        <a:lstStyle/>
        <a:p>
          <a:endParaRPr lang="fr-FR"/>
        </a:p>
      </dgm:t>
    </dgm:pt>
    <dgm:pt modelId="{8B64D508-E446-49FA-AC19-CE4AB20896AC}" type="pres">
      <dgm:prSet presAssocID="{FBD41D8D-1C4C-4CFC-BDCA-A41EBD90C5E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65CBC3E-5604-4CCB-BFA6-0EB62A8096F1}" type="pres">
      <dgm:prSet presAssocID="{2D417409-28D6-4F79-B58B-E10F1F63E22A}" presName="centerShape" presStyleLbl="node0" presStyleIdx="0" presStyleCnt="1"/>
      <dgm:spPr/>
      <dgm:t>
        <a:bodyPr/>
        <a:lstStyle/>
        <a:p>
          <a:endParaRPr lang="fr-FR"/>
        </a:p>
      </dgm:t>
    </dgm:pt>
    <dgm:pt modelId="{C843CDB8-D074-41F3-99F0-BB6AAEAF913D}" type="pres">
      <dgm:prSet presAssocID="{5CA41B84-C81A-416B-A528-F1070D16795B}" presName="parTrans" presStyleLbl="bgSibTrans2D1" presStyleIdx="0" presStyleCnt="3"/>
      <dgm:spPr/>
      <dgm:t>
        <a:bodyPr/>
        <a:lstStyle/>
        <a:p>
          <a:endParaRPr lang="fr-FR"/>
        </a:p>
      </dgm:t>
    </dgm:pt>
    <dgm:pt modelId="{3138B3C2-3508-4759-9B0C-6E678BB9BDC3}" type="pres">
      <dgm:prSet presAssocID="{75028723-2587-4809-8AF7-641B5AE2B14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D165461-B7EA-43D9-850A-41A32C43B033}" type="pres">
      <dgm:prSet presAssocID="{E4577F40-57A3-4A7D-A3A7-80459B66E3BF}" presName="parTrans" presStyleLbl="bgSibTrans2D1" presStyleIdx="1" presStyleCnt="3"/>
      <dgm:spPr/>
      <dgm:t>
        <a:bodyPr/>
        <a:lstStyle/>
        <a:p>
          <a:endParaRPr lang="fr-FR"/>
        </a:p>
      </dgm:t>
    </dgm:pt>
    <dgm:pt modelId="{0EBD14E6-A7AF-444C-967A-C9B6E19B2F65}" type="pres">
      <dgm:prSet presAssocID="{D1146E80-32FA-475C-8EF1-778F1AFE7B6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0EFC65D-4E37-4CA9-90C4-EA13E1528B16}" type="pres">
      <dgm:prSet presAssocID="{73BF5BA9-27EF-4CB6-ADCF-C19DC24E27E8}" presName="parTrans" presStyleLbl="bgSibTrans2D1" presStyleIdx="2" presStyleCnt="3"/>
      <dgm:spPr/>
      <dgm:t>
        <a:bodyPr/>
        <a:lstStyle/>
        <a:p>
          <a:endParaRPr lang="fr-FR"/>
        </a:p>
      </dgm:t>
    </dgm:pt>
    <dgm:pt modelId="{3E78E2C2-97D1-4EE7-8D2C-19321CD4E431}" type="pres">
      <dgm:prSet presAssocID="{CED6FF31-A4C6-4A2E-8BD3-21874F086BB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6D51E1B-FFBA-4E3A-8125-A75276F9A478}" srcId="{2D417409-28D6-4F79-B58B-E10F1F63E22A}" destId="{CED6FF31-A4C6-4A2E-8BD3-21874F086BBD}" srcOrd="2" destOrd="0" parTransId="{73BF5BA9-27EF-4CB6-ADCF-C19DC24E27E8}" sibTransId="{F1048112-3AB8-43E6-8E27-07C9999D4499}"/>
    <dgm:cxn modelId="{C8270C16-F1F5-4B8B-A2BE-3E3996D8836A}" type="presOf" srcId="{73BF5BA9-27EF-4CB6-ADCF-C19DC24E27E8}" destId="{D0EFC65D-4E37-4CA9-90C4-EA13E1528B16}" srcOrd="0" destOrd="0" presId="urn:microsoft.com/office/officeart/2005/8/layout/radial4"/>
    <dgm:cxn modelId="{B383FDFE-2E10-482C-9BAE-DBB21485F538}" srcId="{2D417409-28D6-4F79-B58B-E10F1F63E22A}" destId="{D1146E80-32FA-475C-8EF1-778F1AFE7B6E}" srcOrd="1" destOrd="0" parTransId="{E4577F40-57A3-4A7D-A3A7-80459B66E3BF}" sibTransId="{6B5AC755-6B10-41C6-9F96-5F38A8EADF40}"/>
    <dgm:cxn modelId="{E834F53A-D52A-456B-AF5F-A40F59A5348B}" type="presOf" srcId="{5CA41B84-C81A-416B-A528-F1070D16795B}" destId="{C843CDB8-D074-41F3-99F0-BB6AAEAF913D}" srcOrd="0" destOrd="0" presId="urn:microsoft.com/office/officeart/2005/8/layout/radial4"/>
    <dgm:cxn modelId="{9EBFB970-3E39-445F-8BA7-86CDCE5FEC4A}" type="presOf" srcId="{FBD41D8D-1C4C-4CFC-BDCA-A41EBD90C5E6}" destId="{8B64D508-E446-49FA-AC19-CE4AB20896AC}" srcOrd="0" destOrd="0" presId="urn:microsoft.com/office/officeart/2005/8/layout/radial4"/>
    <dgm:cxn modelId="{B65C9E1F-D60B-447A-9607-BD8027EC3FE5}" type="presOf" srcId="{CED6FF31-A4C6-4A2E-8BD3-21874F086BBD}" destId="{3E78E2C2-97D1-4EE7-8D2C-19321CD4E431}" srcOrd="0" destOrd="0" presId="urn:microsoft.com/office/officeart/2005/8/layout/radial4"/>
    <dgm:cxn modelId="{3236C6C6-5508-4F6F-8159-23E08AEAC180}" type="presOf" srcId="{D1146E80-32FA-475C-8EF1-778F1AFE7B6E}" destId="{0EBD14E6-A7AF-444C-967A-C9B6E19B2F65}" srcOrd="0" destOrd="0" presId="urn:microsoft.com/office/officeart/2005/8/layout/radial4"/>
    <dgm:cxn modelId="{2FBF73F6-C100-4FCB-9252-BCC9F957887E}" srcId="{FBD41D8D-1C4C-4CFC-BDCA-A41EBD90C5E6}" destId="{2D417409-28D6-4F79-B58B-E10F1F63E22A}" srcOrd="0" destOrd="0" parTransId="{E02D60A9-35C7-4A5B-AAC4-CA1BA9599E6E}" sibTransId="{97FE9846-B25A-4B11-99C8-97ACA46B84C3}"/>
    <dgm:cxn modelId="{3FE764D8-BC91-493B-BB50-0B6C91118B6E}" type="presOf" srcId="{E4577F40-57A3-4A7D-A3A7-80459B66E3BF}" destId="{1D165461-B7EA-43D9-850A-41A32C43B033}" srcOrd="0" destOrd="0" presId="urn:microsoft.com/office/officeart/2005/8/layout/radial4"/>
    <dgm:cxn modelId="{9836244C-0A6E-4CBD-A141-47133371477F}" type="presOf" srcId="{75028723-2587-4809-8AF7-641B5AE2B14E}" destId="{3138B3C2-3508-4759-9B0C-6E678BB9BDC3}" srcOrd="0" destOrd="0" presId="urn:microsoft.com/office/officeart/2005/8/layout/radial4"/>
    <dgm:cxn modelId="{B00A0D3C-150C-4A80-980D-E46CEBF48324}" type="presOf" srcId="{2D417409-28D6-4F79-B58B-E10F1F63E22A}" destId="{B65CBC3E-5604-4CCB-BFA6-0EB62A8096F1}" srcOrd="0" destOrd="0" presId="urn:microsoft.com/office/officeart/2005/8/layout/radial4"/>
    <dgm:cxn modelId="{57A05894-20F3-4751-A0EC-553B0ABD463E}" srcId="{2D417409-28D6-4F79-B58B-E10F1F63E22A}" destId="{75028723-2587-4809-8AF7-641B5AE2B14E}" srcOrd="0" destOrd="0" parTransId="{5CA41B84-C81A-416B-A528-F1070D16795B}" sibTransId="{B2DA05CD-38F1-4EDE-AF40-CC1875F86525}"/>
    <dgm:cxn modelId="{DB7C4C6F-DE2E-4525-9F5A-5563EE52418B}" type="presParOf" srcId="{8B64D508-E446-49FA-AC19-CE4AB20896AC}" destId="{B65CBC3E-5604-4CCB-BFA6-0EB62A8096F1}" srcOrd="0" destOrd="0" presId="urn:microsoft.com/office/officeart/2005/8/layout/radial4"/>
    <dgm:cxn modelId="{8EE9117B-5896-4406-891C-FB8C9439197B}" type="presParOf" srcId="{8B64D508-E446-49FA-AC19-CE4AB20896AC}" destId="{C843CDB8-D074-41F3-99F0-BB6AAEAF913D}" srcOrd="1" destOrd="0" presId="urn:microsoft.com/office/officeart/2005/8/layout/radial4"/>
    <dgm:cxn modelId="{015B1754-890E-44D9-8FC9-5C62CDCC9326}" type="presParOf" srcId="{8B64D508-E446-49FA-AC19-CE4AB20896AC}" destId="{3138B3C2-3508-4759-9B0C-6E678BB9BDC3}" srcOrd="2" destOrd="0" presId="urn:microsoft.com/office/officeart/2005/8/layout/radial4"/>
    <dgm:cxn modelId="{9678FAED-6153-43C4-8C8C-1CF39C714DA3}" type="presParOf" srcId="{8B64D508-E446-49FA-AC19-CE4AB20896AC}" destId="{1D165461-B7EA-43D9-850A-41A32C43B033}" srcOrd="3" destOrd="0" presId="urn:microsoft.com/office/officeart/2005/8/layout/radial4"/>
    <dgm:cxn modelId="{7C050EE0-80F2-4053-9D4E-11C86CE8020B}" type="presParOf" srcId="{8B64D508-E446-49FA-AC19-CE4AB20896AC}" destId="{0EBD14E6-A7AF-444C-967A-C9B6E19B2F65}" srcOrd="4" destOrd="0" presId="urn:microsoft.com/office/officeart/2005/8/layout/radial4"/>
    <dgm:cxn modelId="{21B73A66-31F6-4079-BEA8-37CF1EBAFA51}" type="presParOf" srcId="{8B64D508-E446-49FA-AC19-CE4AB20896AC}" destId="{D0EFC65D-4E37-4CA9-90C4-EA13E1528B16}" srcOrd="5" destOrd="0" presId="urn:microsoft.com/office/officeart/2005/8/layout/radial4"/>
    <dgm:cxn modelId="{C3FC7D5F-6B24-4F5E-AC30-8CDBD6E670FE}" type="presParOf" srcId="{8B64D508-E446-49FA-AC19-CE4AB20896AC}" destId="{3E78E2C2-97D1-4EE7-8D2C-19321CD4E43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CBC3E-5604-4CCB-BFA6-0EB62A8096F1}">
      <dsp:nvSpPr>
        <dsp:cNvPr id="0" name=""/>
        <dsp:cNvSpPr/>
      </dsp:nvSpPr>
      <dsp:spPr>
        <a:xfrm>
          <a:off x="2011807" y="2082983"/>
          <a:ext cx="1665986" cy="16659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Climat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Air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énergie</a:t>
          </a:r>
          <a:endParaRPr lang="fr-FR" sz="2400" b="1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>
        <a:off x="2255785" y="2326961"/>
        <a:ext cx="1178030" cy="1178030"/>
      </dsp:txXfrm>
    </dsp:sp>
    <dsp:sp modelId="{C843CDB8-D074-41F3-99F0-BB6AAEAF913D}">
      <dsp:nvSpPr>
        <dsp:cNvPr id="0" name=""/>
        <dsp:cNvSpPr/>
      </dsp:nvSpPr>
      <dsp:spPr>
        <a:xfrm rot="12900000">
          <a:off x="852031" y="1762492"/>
          <a:ext cx="1368940" cy="47480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38B3C2-3508-4759-9B0C-6E678BB9BDC3}">
      <dsp:nvSpPr>
        <dsp:cNvPr id="0" name=""/>
        <dsp:cNvSpPr/>
      </dsp:nvSpPr>
      <dsp:spPr>
        <a:xfrm>
          <a:off x="184473" y="974225"/>
          <a:ext cx="1582686" cy="126614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Diagnostic</a:t>
          </a:r>
          <a:endParaRPr lang="fr-FR" sz="2300" kern="1200" dirty="0"/>
        </a:p>
      </dsp:txBody>
      <dsp:txXfrm>
        <a:off x="221557" y="1011309"/>
        <a:ext cx="1508518" cy="1191981"/>
      </dsp:txXfrm>
    </dsp:sp>
    <dsp:sp modelId="{1D165461-B7EA-43D9-850A-41A32C43B033}">
      <dsp:nvSpPr>
        <dsp:cNvPr id="0" name=""/>
        <dsp:cNvSpPr/>
      </dsp:nvSpPr>
      <dsp:spPr>
        <a:xfrm rot="16200000">
          <a:off x="2160329" y="1081435"/>
          <a:ext cx="1368940" cy="47480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BD14E6-A7AF-444C-967A-C9B6E19B2F65}">
      <dsp:nvSpPr>
        <dsp:cNvPr id="0" name=""/>
        <dsp:cNvSpPr/>
      </dsp:nvSpPr>
      <dsp:spPr>
        <a:xfrm>
          <a:off x="2053456" y="1293"/>
          <a:ext cx="1582686" cy="126614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Stratégie</a:t>
          </a:r>
          <a:endParaRPr lang="fr-FR" sz="2300" kern="1200" dirty="0"/>
        </a:p>
      </dsp:txBody>
      <dsp:txXfrm>
        <a:off x="2090540" y="38377"/>
        <a:ext cx="1508518" cy="1191981"/>
      </dsp:txXfrm>
    </dsp:sp>
    <dsp:sp modelId="{D0EFC65D-4E37-4CA9-90C4-EA13E1528B16}">
      <dsp:nvSpPr>
        <dsp:cNvPr id="0" name=""/>
        <dsp:cNvSpPr/>
      </dsp:nvSpPr>
      <dsp:spPr>
        <a:xfrm rot="19500000">
          <a:off x="3468627" y="1762492"/>
          <a:ext cx="1368940" cy="47480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78E2C2-97D1-4EE7-8D2C-19321CD4E431}">
      <dsp:nvSpPr>
        <dsp:cNvPr id="0" name=""/>
        <dsp:cNvSpPr/>
      </dsp:nvSpPr>
      <dsp:spPr>
        <a:xfrm>
          <a:off x="3922440" y="974225"/>
          <a:ext cx="1582686" cy="126614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Programme d’action</a:t>
          </a:r>
          <a:endParaRPr lang="fr-FR" sz="2300" kern="1200" dirty="0"/>
        </a:p>
      </dsp:txBody>
      <dsp:txXfrm>
        <a:off x="3959524" y="1011309"/>
        <a:ext cx="1508518" cy="11919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CBC3E-5604-4CCB-BFA6-0EB62A8096F1}">
      <dsp:nvSpPr>
        <dsp:cNvPr id="0" name=""/>
        <dsp:cNvSpPr/>
      </dsp:nvSpPr>
      <dsp:spPr>
        <a:xfrm>
          <a:off x="2011807" y="2082983"/>
          <a:ext cx="1665986" cy="16659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Climat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Air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énergie</a:t>
          </a:r>
          <a:endParaRPr lang="fr-FR" sz="2400" b="1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>
        <a:off x="2255785" y="2326961"/>
        <a:ext cx="1178030" cy="1178030"/>
      </dsp:txXfrm>
    </dsp:sp>
    <dsp:sp modelId="{C843CDB8-D074-41F3-99F0-BB6AAEAF913D}">
      <dsp:nvSpPr>
        <dsp:cNvPr id="0" name=""/>
        <dsp:cNvSpPr/>
      </dsp:nvSpPr>
      <dsp:spPr>
        <a:xfrm rot="12900000">
          <a:off x="852031" y="1762492"/>
          <a:ext cx="1368940" cy="47480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38B3C2-3508-4759-9B0C-6E678BB9BDC3}">
      <dsp:nvSpPr>
        <dsp:cNvPr id="0" name=""/>
        <dsp:cNvSpPr/>
      </dsp:nvSpPr>
      <dsp:spPr>
        <a:xfrm>
          <a:off x="184473" y="974225"/>
          <a:ext cx="1582686" cy="126614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Diagnostic</a:t>
          </a:r>
          <a:endParaRPr lang="fr-FR" sz="2300" kern="1200" dirty="0"/>
        </a:p>
      </dsp:txBody>
      <dsp:txXfrm>
        <a:off x="221557" y="1011309"/>
        <a:ext cx="1508518" cy="1191981"/>
      </dsp:txXfrm>
    </dsp:sp>
    <dsp:sp modelId="{1D165461-B7EA-43D9-850A-41A32C43B033}">
      <dsp:nvSpPr>
        <dsp:cNvPr id="0" name=""/>
        <dsp:cNvSpPr/>
      </dsp:nvSpPr>
      <dsp:spPr>
        <a:xfrm rot="16200000">
          <a:off x="2160329" y="1081435"/>
          <a:ext cx="1368940" cy="47480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BD14E6-A7AF-444C-967A-C9B6E19B2F65}">
      <dsp:nvSpPr>
        <dsp:cNvPr id="0" name=""/>
        <dsp:cNvSpPr/>
      </dsp:nvSpPr>
      <dsp:spPr>
        <a:xfrm>
          <a:off x="2053456" y="1293"/>
          <a:ext cx="1582686" cy="1266149"/>
        </a:xfrm>
        <a:prstGeom prst="roundRect">
          <a:avLst>
            <a:gd name="adj" fmla="val 10000"/>
          </a:avLst>
        </a:prstGeom>
        <a:solidFill>
          <a:srgbClr val="5B9B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>
              <a:solidFill>
                <a:schemeClr val="accent1">
                  <a:lumMod val="75000"/>
                </a:schemeClr>
              </a:solidFill>
            </a:rPr>
            <a:t>Stratégie</a:t>
          </a:r>
          <a:endParaRPr lang="fr-FR" sz="23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090540" y="38377"/>
        <a:ext cx="1508518" cy="1191981"/>
      </dsp:txXfrm>
    </dsp:sp>
    <dsp:sp modelId="{D0EFC65D-4E37-4CA9-90C4-EA13E1528B16}">
      <dsp:nvSpPr>
        <dsp:cNvPr id="0" name=""/>
        <dsp:cNvSpPr/>
      </dsp:nvSpPr>
      <dsp:spPr>
        <a:xfrm rot="19500000">
          <a:off x="3468627" y="1762492"/>
          <a:ext cx="1368940" cy="47480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78E2C2-97D1-4EE7-8D2C-19321CD4E431}">
      <dsp:nvSpPr>
        <dsp:cNvPr id="0" name=""/>
        <dsp:cNvSpPr/>
      </dsp:nvSpPr>
      <dsp:spPr>
        <a:xfrm>
          <a:off x="3922440" y="974225"/>
          <a:ext cx="1582686" cy="1266149"/>
        </a:xfrm>
        <a:prstGeom prst="roundRect">
          <a:avLst>
            <a:gd name="adj" fmla="val 10000"/>
          </a:avLst>
        </a:prstGeom>
        <a:solidFill>
          <a:srgbClr val="5B9B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>
              <a:solidFill>
                <a:schemeClr val="accent1">
                  <a:lumMod val="75000"/>
                </a:schemeClr>
              </a:solidFill>
            </a:rPr>
            <a:t>Programme d’action</a:t>
          </a:r>
          <a:endParaRPr lang="fr-FR" sz="23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959524" y="1011309"/>
        <a:ext cx="1508518" cy="11919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CBC3E-5604-4CCB-BFA6-0EB62A8096F1}">
      <dsp:nvSpPr>
        <dsp:cNvPr id="0" name=""/>
        <dsp:cNvSpPr/>
      </dsp:nvSpPr>
      <dsp:spPr>
        <a:xfrm>
          <a:off x="2011807" y="2082983"/>
          <a:ext cx="1665986" cy="16659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Climat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Air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énergie</a:t>
          </a:r>
          <a:endParaRPr lang="fr-FR" sz="2400" b="1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>
        <a:off x="2255785" y="2326961"/>
        <a:ext cx="1178030" cy="1178030"/>
      </dsp:txXfrm>
    </dsp:sp>
    <dsp:sp modelId="{C843CDB8-D074-41F3-99F0-BB6AAEAF913D}">
      <dsp:nvSpPr>
        <dsp:cNvPr id="0" name=""/>
        <dsp:cNvSpPr/>
      </dsp:nvSpPr>
      <dsp:spPr>
        <a:xfrm rot="12900000">
          <a:off x="852031" y="1762492"/>
          <a:ext cx="1368940" cy="47480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38B3C2-3508-4759-9B0C-6E678BB9BDC3}">
      <dsp:nvSpPr>
        <dsp:cNvPr id="0" name=""/>
        <dsp:cNvSpPr/>
      </dsp:nvSpPr>
      <dsp:spPr>
        <a:xfrm>
          <a:off x="184473" y="974225"/>
          <a:ext cx="1582686" cy="1266149"/>
        </a:xfrm>
        <a:prstGeom prst="roundRect">
          <a:avLst>
            <a:gd name="adj" fmla="val 10000"/>
          </a:avLst>
        </a:prstGeom>
        <a:solidFill>
          <a:srgbClr val="5B9B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>
              <a:solidFill>
                <a:schemeClr val="accent1">
                  <a:lumMod val="75000"/>
                </a:schemeClr>
              </a:solidFill>
            </a:rPr>
            <a:t>Diagnostic</a:t>
          </a:r>
          <a:endParaRPr lang="fr-FR" sz="23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21557" y="1011309"/>
        <a:ext cx="1508518" cy="1191981"/>
      </dsp:txXfrm>
    </dsp:sp>
    <dsp:sp modelId="{1D165461-B7EA-43D9-850A-41A32C43B033}">
      <dsp:nvSpPr>
        <dsp:cNvPr id="0" name=""/>
        <dsp:cNvSpPr/>
      </dsp:nvSpPr>
      <dsp:spPr>
        <a:xfrm rot="16200000">
          <a:off x="2160329" y="1081435"/>
          <a:ext cx="1368940" cy="47480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BD14E6-A7AF-444C-967A-C9B6E19B2F65}">
      <dsp:nvSpPr>
        <dsp:cNvPr id="0" name=""/>
        <dsp:cNvSpPr/>
      </dsp:nvSpPr>
      <dsp:spPr>
        <a:xfrm>
          <a:off x="2053456" y="1293"/>
          <a:ext cx="1582686" cy="1266149"/>
        </a:xfrm>
        <a:prstGeom prst="roundRect">
          <a:avLst>
            <a:gd name="adj" fmla="val 10000"/>
          </a:avLst>
        </a:prstGeom>
        <a:solidFill>
          <a:srgbClr val="2E75B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Stratégie</a:t>
          </a:r>
          <a:endParaRPr lang="fr-FR" sz="2300" kern="1200" dirty="0">
            <a:solidFill>
              <a:schemeClr val="accent1">
                <a:lumMod val="20000"/>
                <a:lumOff val="80000"/>
              </a:schemeClr>
            </a:solidFill>
          </a:endParaRPr>
        </a:p>
      </dsp:txBody>
      <dsp:txXfrm>
        <a:off x="2090540" y="38377"/>
        <a:ext cx="1508518" cy="1191981"/>
      </dsp:txXfrm>
    </dsp:sp>
    <dsp:sp modelId="{D0EFC65D-4E37-4CA9-90C4-EA13E1528B16}">
      <dsp:nvSpPr>
        <dsp:cNvPr id="0" name=""/>
        <dsp:cNvSpPr/>
      </dsp:nvSpPr>
      <dsp:spPr>
        <a:xfrm rot="19500000">
          <a:off x="3468627" y="1762492"/>
          <a:ext cx="1368940" cy="47480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78E2C2-97D1-4EE7-8D2C-19321CD4E431}">
      <dsp:nvSpPr>
        <dsp:cNvPr id="0" name=""/>
        <dsp:cNvSpPr/>
      </dsp:nvSpPr>
      <dsp:spPr>
        <a:xfrm>
          <a:off x="3922440" y="974225"/>
          <a:ext cx="1582686" cy="1266149"/>
        </a:xfrm>
        <a:prstGeom prst="roundRect">
          <a:avLst>
            <a:gd name="adj" fmla="val 10000"/>
          </a:avLst>
        </a:prstGeom>
        <a:solidFill>
          <a:srgbClr val="5B9B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>
              <a:solidFill>
                <a:schemeClr val="accent1">
                  <a:lumMod val="75000"/>
                </a:schemeClr>
              </a:solidFill>
            </a:rPr>
            <a:t>Programme d’action</a:t>
          </a:r>
          <a:endParaRPr lang="fr-FR" sz="23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959524" y="1011309"/>
        <a:ext cx="1508518" cy="11919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CBC3E-5604-4CCB-BFA6-0EB62A8096F1}">
      <dsp:nvSpPr>
        <dsp:cNvPr id="0" name=""/>
        <dsp:cNvSpPr/>
      </dsp:nvSpPr>
      <dsp:spPr>
        <a:xfrm>
          <a:off x="2011807" y="2082983"/>
          <a:ext cx="1665986" cy="16659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Climat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Air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énergie</a:t>
          </a:r>
          <a:endParaRPr lang="fr-FR" sz="2400" b="1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>
        <a:off x="2255785" y="2326961"/>
        <a:ext cx="1178030" cy="1178030"/>
      </dsp:txXfrm>
    </dsp:sp>
    <dsp:sp modelId="{C843CDB8-D074-41F3-99F0-BB6AAEAF913D}">
      <dsp:nvSpPr>
        <dsp:cNvPr id="0" name=""/>
        <dsp:cNvSpPr/>
      </dsp:nvSpPr>
      <dsp:spPr>
        <a:xfrm rot="12900000">
          <a:off x="852031" y="1762492"/>
          <a:ext cx="1368940" cy="47480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38B3C2-3508-4759-9B0C-6E678BB9BDC3}">
      <dsp:nvSpPr>
        <dsp:cNvPr id="0" name=""/>
        <dsp:cNvSpPr/>
      </dsp:nvSpPr>
      <dsp:spPr>
        <a:xfrm>
          <a:off x="184473" y="974225"/>
          <a:ext cx="1582686" cy="1266149"/>
        </a:xfrm>
        <a:prstGeom prst="roundRect">
          <a:avLst>
            <a:gd name="adj" fmla="val 10000"/>
          </a:avLst>
        </a:prstGeom>
        <a:solidFill>
          <a:srgbClr val="5B9B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>
              <a:solidFill>
                <a:schemeClr val="accent1">
                  <a:lumMod val="75000"/>
                </a:schemeClr>
              </a:solidFill>
            </a:rPr>
            <a:t>Diagnostic</a:t>
          </a:r>
          <a:endParaRPr lang="fr-FR" sz="23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21557" y="1011309"/>
        <a:ext cx="1508518" cy="1191981"/>
      </dsp:txXfrm>
    </dsp:sp>
    <dsp:sp modelId="{1D165461-B7EA-43D9-850A-41A32C43B033}">
      <dsp:nvSpPr>
        <dsp:cNvPr id="0" name=""/>
        <dsp:cNvSpPr/>
      </dsp:nvSpPr>
      <dsp:spPr>
        <a:xfrm rot="16200000">
          <a:off x="2160329" y="1081435"/>
          <a:ext cx="1368940" cy="47480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BD14E6-A7AF-444C-967A-C9B6E19B2F65}">
      <dsp:nvSpPr>
        <dsp:cNvPr id="0" name=""/>
        <dsp:cNvSpPr/>
      </dsp:nvSpPr>
      <dsp:spPr>
        <a:xfrm>
          <a:off x="2053456" y="1293"/>
          <a:ext cx="1582686" cy="1266149"/>
        </a:xfrm>
        <a:prstGeom prst="roundRect">
          <a:avLst>
            <a:gd name="adj" fmla="val 10000"/>
          </a:avLst>
        </a:prstGeom>
        <a:solidFill>
          <a:srgbClr val="5B9B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>
              <a:solidFill>
                <a:schemeClr val="accent1">
                  <a:lumMod val="75000"/>
                </a:schemeClr>
              </a:solidFill>
            </a:rPr>
            <a:t>Stratégie</a:t>
          </a:r>
          <a:endParaRPr lang="fr-FR" sz="23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090540" y="38377"/>
        <a:ext cx="1508518" cy="1191981"/>
      </dsp:txXfrm>
    </dsp:sp>
    <dsp:sp modelId="{D0EFC65D-4E37-4CA9-90C4-EA13E1528B16}">
      <dsp:nvSpPr>
        <dsp:cNvPr id="0" name=""/>
        <dsp:cNvSpPr/>
      </dsp:nvSpPr>
      <dsp:spPr>
        <a:xfrm rot="19500000">
          <a:off x="3468627" y="1762492"/>
          <a:ext cx="1368940" cy="47480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78E2C2-97D1-4EE7-8D2C-19321CD4E431}">
      <dsp:nvSpPr>
        <dsp:cNvPr id="0" name=""/>
        <dsp:cNvSpPr/>
      </dsp:nvSpPr>
      <dsp:spPr>
        <a:xfrm>
          <a:off x="3922440" y="974225"/>
          <a:ext cx="1582686" cy="1266149"/>
        </a:xfrm>
        <a:prstGeom prst="roundRect">
          <a:avLst>
            <a:gd name="adj" fmla="val 10000"/>
          </a:avLst>
        </a:prstGeom>
        <a:solidFill>
          <a:srgbClr val="2E75B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>
              <a:solidFill>
                <a:schemeClr val="bg1">
                  <a:lumMod val="95000"/>
                </a:schemeClr>
              </a:solidFill>
            </a:rPr>
            <a:t>Programme d’action</a:t>
          </a:r>
          <a:endParaRPr lang="fr-FR" sz="23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3959524" y="1011309"/>
        <a:ext cx="1508518" cy="11919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CBC3E-5604-4CCB-BFA6-0EB62A8096F1}">
      <dsp:nvSpPr>
        <dsp:cNvPr id="0" name=""/>
        <dsp:cNvSpPr/>
      </dsp:nvSpPr>
      <dsp:spPr>
        <a:xfrm>
          <a:off x="2011807" y="2082983"/>
          <a:ext cx="1665986" cy="16659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Climat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Air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chemeClr val="accent6">
                  <a:lumMod val="40000"/>
                  <a:lumOff val="60000"/>
                </a:schemeClr>
              </a:solidFill>
            </a:rPr>
            <a:t>énergie</a:t>
          </a:r>
          <a:endParaRPr lang="fr-FR" sz="2400" b="1" kern="1200" dirty="0">
            <a:solidFill>
              <a:schemeClr val="accent6">
                <a:lumMod val="40000"/>
                <a:lumOff val="60000"/>
              </a:schemeClr>
            </a:solidFill>
          </a:endParaRPr>
        </a:p>
      </dsp:txBody>
      <dsp:txXfrm>
        <a:off x="2255785" y="2326961"/>
        <a:ext cx="1178030" cy="1178030"/>
      </dsp:txXfrm>
    </dsp:sp>
    <dsp:sp modelId="{C843CDB8-D074-41F3-99F0-BB6AAEAF913D}">
      <dsp:nvSpPr>
        <dsp:cNvPr id="0" name=""/>
        <dsp:cNvSpPr/>
      </dsp:nvSpPr>
      <dsp:spPr>
        <a:xfrm rot="12900000">
          <a:off x="852031" y="1762492"/>
          <a:ext cx="1368940" cy="47480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38B3C2-3508-4759-9B0C-6E678BB9BDC3}">
      <dsp:nvSpPr>
        <dsp:cNvPr id="0" name=""/>
        <dsp:cNvSpPr/>
      </dsp:nvSpPr>
      <dsp:spPr>
        <a:xfrm>
          <a:off x="184473" y="974225"/>
          <a:ext cx="1582686" cy="1266149"/>
        </a:xfrm>
        <a:prstGeom prst="roundRect">
          <a:avLst>
            <a:gd name="adj" fmla="val 10000"/>
          </a:avLst>
        </a:prstGeom>
        <a:solidFill>
          <a:srgbClr val="5B9B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>
              <a:solidFill>
                <a:schemeClr val="accent1">
                  <a:lumMod val="75000"/>
                </a:schemeClr>
              </a:solidFill>
            </a:rPr>
            <a:t>Diagnostic</a:t>
          </a:r>
          <a:endParaRPr lang="fr-FR" sz="23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21557" y="1011309"/>
        <a:ext cx="1508518" cy="1191981"/>
      </dsp:txXfrm>
    </dsp:sp>
    <dsp:sp modelId="{1D165461-B7EA-43D9-850A-41A32C43B033}">
      <dsp:nvSpPr>
        <dsp:cNvPr id="0" name=""/>
        <dsp:cNvSpPr/>
      </dsp:nvSpPr>
      <dsp:spPr>
        <a:xfrm rot="16200000">
          <a:off x="2160329" y="1081435"/>
          <a:ext cx="1368940" cy="47480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BD14E6-A7AF-444C-967A-C9B6E19B2F65}">
      <dsp:nvSpPr>
        <dsp:cNvPr id="0" name=""/>
        <dsp:cNvSpPr/>
      </dsp:nvSpPr>
      <dsp:spPr>
        <a:xfrm>
          <a:off x="2053456" y="1293"/>
          <a:ext cx="1582686" cy="1266149"/>
        </a:xfrm>
        <a:prstGeom prst="roundRect">
          <a:avLst>
            <a:gd name="adj" fmla="val 10000"/>
          </a:avLst>
        </a:prstGeom>
        <a:solidFill>
          <a:srgbClr val="5B9B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>
              <a:solidFill>
                <a:schemeClr val="accent1">
                  <a:lumMod val="75000"/>
                </a:schemeClr>
              </a:solidFill>
            </a:rPr>
            <a:t>Stratégie</a:t>
          </a:r>
          <a:endParaRPr lang="fr-FR" sz="23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090540" y="38377"/>
        <a:ext cx="1508518" cy="1191981"/>
      </dsp:txXfrm>
    </dsp:sp>
    <dsp:sp modelId="{D0EFC65D-4E37-4CA9-90C4-EA13E1528B16}">
      <dsp:nvSpPr>
        <dsp:cNvPr id="0" name=""/>
        <dsp:cNvSpPr/>
      </dsp:nvSpPr>
      <dsp:spPr>
        <a:xfrm rot="19500000">
          <a:off x="3468627" y="1762492"/>
          <a:ext cx="1368940" cy="47480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78E2C2-97D1-4EE7-8D2C-19321CD4E431}">
      <dsp:nvSpPr>
        <dsp:cNvPr id="0" name=""/>
        <dsp:cNvSpPr/>
      </dsp:nvSpPr>
      <dsp:spPr>
        <a:xfrm>
          <a:off x="3922440" y="974225"/>
          <a:ext cx="1582686" cy="1266149"/>
        </a:xfrm>
        <a:prstGeom prst="roundRect">
          <a:avLst>
            <a:gd name="adj" fmla="val 10000"/>
          </a:avLst>
        </a:prstGeom>
        <a:solidFill>
          <a:srgbClr val="5B9B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>
              <a:solidFill>
                <a:schemeClr val="accent1">
                  <a:lumMod val="75000"/>
                </a:schemeClr>
              </a:solidFill>
            </a:rPr>
            <a:t>Programme d’action</a:t>
          </a:r>
          <a:endParaRPr lang="fr-FR" sz="23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959524" y="1011309"/>
        <a:ext cx="1508518" cy="1191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AE351-09C5-4E47-A0B1-2D138CF2A17D}" type="datetimeFigureOut">
              <a:rPr lang="fr-FR" smtClean="0"/>
              <a:t>19/09/2018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B5A61-B57F-459E-8D43-658A55F0B4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8533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Plan_climat-air-%C3%A9nergie_territorial#cite_note-2" TargetMode="External"/><Relationship Id="rId13" Type="http://schemas.openxmlformats.org/officeDocument/2006/relationships/hyperlink" Target="https://fr.wikipedia.org/wiki/Plan_local_d'urbanisme" TargetMode="External"/><Relationship Id="rId3" Type="http://schemas.openxmlformats.org/officeDocument/2006/relationships/hyperlink" Target="https://fr.wikipedia.org/wiki/Compatibilit%C3%A9_(droit)" TargetMode="External"/><Relationship Id="rId7" Type="http://schemas.openxmlformats.org/officeDocument/2006/relationships/hyperlink" Target="https://fr.wikipedia.org/wiki/Projet_territorial_de_d%C3%A9veloppement_durable" TargetMode="External"/><Relationship Id="rId12" Type="http://schemas.openxmlformats.org/officeDocument/2006/relationships/hyperlink" Target="https://fr.wikipedia.org/wiki/SCOT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fr.wikipedia.org/wiki/Agenda_21" TargetMode="External"/><Relationship Id="rId11" Type="http://schemas.openxmlformats.org/officeDocument/2006/relationships/hyperlink" Target="https://fr.wikipedia.org/wiki/Plan_climat-air-%C3%A9nergie_territorial#cite_note-3" TargetMode="External"/><Relationship Id="rId5" Type="http://schemas.openxmlformats.org/officeDocument/2006/relationships/hyperlink" Target="https://fr.wikipedia.org/wiki/R%C3%A9gion_fran%C3%A7aise" TargetMode="External"/><Relationship Id="rId10" Type="http://schemas.openxmlformats.org/officeDocument/2006/relationships/hyperlink" Target="https://fr.wikipedia.org/wiki/Conseil_r%C3%A9gional_(France)" TargetMode="External"/><Relationship Id="rId4" Type="http://schemas.openxmlformats.org/officeDocument/2006/relationships/hyperlink" Target="https://fr.wikipedia.org/wiki/Sch%C3%A9ma_r%C3%A9gional_du_climat,_de_l'air_et_de_l'%C3%A9nergie" TargetMode="External"/><Relationship Id="rId9" Type="http://schemas.openxmlformats.org/officeDocument/2006/relationships/hyperlink" Target="https://fr.wikipedia.org/wiki/Code_g%C3%A9n%C3%A9ral_des_collectivit%C3%A9s_territoriales" TargetMode="External"/><Relationship Id="rId14" Type="http://schemas.openxmlformats.org/officeDocument/2006/relationships/hyperlink" Target="https://fr.wikipedia.org/wiki/Plan_climat-air-%C3%A9nergie_territorial#cite_note-4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Bonjour,</a:t>
            </a:r>
            <a:r>
              <a:rPr lang="fr-FR" baseline="0" dirty="0" smtClean="0"/>
              <a:t> </a:t>
            </a:r>
          </a:p>
          <a:p>
            <a:endParaRPr lang="fr-FR" baseline="0" dirty="0" smtClean="0"/>
          </a:p>
          <a:p>
            <a:r>
              <a:rPr lang="fr-FR" baseline="0" dirty="0" smtClean="0"/>
              <a:t>Il est admis que l’action des collectivités est un maillon essentiel vers  une réduction massive des polluants  comme des </a:t>
            </a:r>
            <a:r>
              <a:rPr lang="fr-FR" baseline="0" dirty="0" err="1" smtClean="0"/>
              <a:t>Ges</a:t>
            </a:r>
            <a:r>
              <a:rPr lang="fr-FR" baseline="0" dirty="0" smtClean="0"/>
              <a:t> . </a:t>
            </a:r>
          </a:p>
          <a:p>
            <a:endParaRPr lang="fr-FR" baseline="0" dirty="0" smtClean="0"/>
          </a:p>
          <a:p>
            <a:r>
              <a:rPr lang="fr-FR" baseline="0" dirty="0" smtClean="0"/>
              <a:t>L’action des collectivités entre dans une nouvelles phases en matière d’amélioration de la qualité de l’air ( comme de réduction des GES) </a:t>
            </a:r>
          </a:p>
          <a:p>
            <a:r>
              <a:rPr lang="fr-FR" baseline="0" dirty="0" smtClean="0"/>
              <a:t>Où il s‘agit de me mettre en œuvre ce qui a été expérimenté et décidé.</a:t>
            </a:r>
          </a:p>
          <a:p>
            <a:endParaRPr lang="fr-FR" baseline="0" dirty="0" smtClean="0"/>
          </a:p>
          <a:p>
            <a:r>
              <a:rPr lang="fr-FR" baseline="0" dirty="0" smtClean="0"/>
              <a:t>Pour cela, les élus et experts s’accordent sur la nécessité d’un meilleure coordination</a:t>
            </a:r>
          </a:p>
          <a:p>
            <a:r>
              <a:rPr lang="fr-FR" baseline="0" dirty="0" smtClean="0"/>
              <a:t>		Meilleure coordination des actions sectorielles (transport, habitat, aménagement , distribution d’énergie…) ; </a:t>
            </a:r>
          </a:p>
          <a:p>
            <a:r>
              <a:rPr lang="fr-FR" baseline="0" dirty="0" smtClean="0"/>
              <a:t>		Meilleurs coordination des démarches entre les différents acteurs publics ( avec les différents échelons)  et privés.</a:t>
            </a:r>
          </a:p>
          <a:p>
            <a:endParaRPr lang="fr-FR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En cela, les PCAET ( dans leurs nouvelles formules)  peuvent être un formidable outil pour contribuer à l’amélioration de la qualité de l’air.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Recherchant l’accord et l’adhésion des citoyen et des entreprises sur un territoire en construisant le PCAET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Assurant une meilleure articulation entre  les différents outils de planification</a:t>
            </a:r>
          </a:p>
          <a:p>
            <a:endParaRPr lang="fr-FR" baseline="0" dirty="0" smtClean="0"/>
          </a:p>
          <a:p>
            <a:r>
              <a:rPr lang="fr-FR" baseline="0" dirty="0" smtClean="0"/>
              <a:t>Mes propos feront un point sur les PCAET ou en sommes nous,  que doivent ils être traités;  les attendus ? comment ils s’articulent avec les différents doc  d’urbanisme  formidable levier transition moins émetteur de polluant</a:t>
            </a:r>
          </a:p>
          <a:p>
            <a:r>
              <a:rPr lang="fr-FR" baseline="0" dirty="0" smtClean="0"/>
              <a:t>Pour finir , je ferai un pont sur le SRADDET, doc intégrateur des anciens SRCAE , simplificateur : vise à construire (en complément des stratégies nationales) une vison de MT et LT , notamment sur l’air </a:t>
            </a:r>
          </a:p>
          <a:p>
            <a:endParaRPr lang="fr-FR" baseline="0" dirty="0" smtClean="0"/>
          </a:p>
          <a:p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B5A61-B57F-459E-8D43-658A55F0B46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885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B5A61-B57F-459E-8D43-658A55F0B46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674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Et AUSSI  outils via CERDD et ATMO</a:t>
            </a:r>
            <a:r>
              <a:rPr lang="fr-FR" baseline="0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B5A61-B57F-459E-8D43-658A55F0B46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845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PPA =</a:t>
            </a:r>
            <a:r>
              <a:rPr lang="fr-FR" baseline="0" dirty="0" smtClean="0"/>
              <a:t> </a:t>
            </a:r>
            <a:r>
              <a:rPr lang="fr-FR" dirty="0" smtClean="0"/>
              <a:t>personnes publiques associées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B5A61-B57F-459E-8D43-658A55F0B46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4137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dirty="0" smtClean="0"/>
          </a:p>
        </p:txBody>
      </p:sp>
      <p:sp>
        <p:nvSpPr>
          <p:cNvPr id="2969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255EAC6-15F5-4DFE-A3E6-6F8B1C2C9474}" type="slidenum">
              <a:rPr lang="fr-FR" altLang="fr-FR">
                <a:solidFill>
                  <a:srgbClr val="000000"/>
                </a:solidFill>
              </a:rPr>
              <a:pPr/>
              <a:t>13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841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CGCT </a:t>
            </a:r>
            <a:r>
              <a:rPr lang="fr-FR" baseline="0" dirty="0" smtClean="0"/>
              <a:t> = C</a:t>
            </a:r>
            <a:r>
              <a:rPr lang="fr-FR" dirty="0" smtClean="0"/>
              <a:t>ode général</a:t>
            </a:r>
            <a:r>
              <a:rPr lang="fr-FR" baseline="0" dirty="0" smtClean="0"/>
              <a:t> des collectivités territoriales.</a:t>
            </a:r>
          </a:p>
          <a:p>
            <a:endParaRPr lang="fr-FR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Les objectifs du SRADDET (M et LT) porte 11 thèmes obligatoires dont un thème  «  qualité de l’air »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DF9EB-D57B-4D4E-B152-22F863E08B0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527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DF9EB-D57B-4D4E-B152-22F863E08B0A}" type="slidenum">
              <a:rPr lang="fr-FR" smtClean="0">
                <a:solidFill>
                  <a:prstClr val="black"/>
                </a:solidFill>
              </a:rPr>
              <a:pPr/>
              <a:t>15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926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B5A61-B57F-459E-8D43-658A55F0B462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09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defRPr/>
            </a:pPr>
            <a:r>
              <a:rPr lang="fr-FR" altLang="fr-FR" sz="2000" b="1" dirty="0" smtClean="0">
                <a:solidFill>
                  <a:schemeClr val="accent1">
                    <a:lumMod val="75000"/>
                  </a:schemeClr>
                </a:solidFill>
              </a:rPr>
              <a:t>PCAET devenu obligatoire </a:t>
            </a:r>
            <a:br>
              <a:rPr lang="fr-FR" altLang="fr-FR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altLang="fr-FR" sz="2000" dirty="0" smtClean="0">
                <a:solidFill>
                  <a:schemeClr val="accent1">
                    <a:lumMod val="75000"/>
                  </a:schemeClr>
                </a:solidFill>
              </a:rPr>
              <a:t>pour les EPCI de + 20 000 hab. </a:t>
            </a:r>
            <a:r>
              <a:rPr lang="fr-FR" altLang="fr-FR" sz="16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pPr marL="720000" lvl="1" indent="-342900" algn="l">
              <a:spcBef>
                <a:spcPts val="1200"/>
              </a:spcBef>
              <a:buClr>
                <a:srgbClr val="70BC1E"/>
              </a:buClr>
              <a:buFontTx/>
              <a:buChar char="-"/>
              <a:defRPr/>
            </a:pPr>
            <a:r>
              <a:rPr lang="fr-FR" altLang="fr-FR" dirty="0" smtClean="0">
                <a:solidFill>
                  <a:schemeClr val="accent1">
                    <a:lumMod val="75000"/>
                  </a:schemeClr>
                </a:solidFill>
              </a:rPr>
              <a:t>Pour les EPCI +50 000 hab. : avant le 31/12/2016</a:t>
            </a:r>
          </a:p>
          <a:p>
            <a:pPr marL="720000" lvl="1" indent="-342900" algn="l">
              <a:spcBef>
                <a:spcPts val="1200"/>
              </a:spcBef>
              <a:buClr>
                <a:srgbClr val="70BC1E"/>
              </a:buClr>
              <a:buFontTx/>
              <a:buChar char="-"/>
              <a:defRPr/>
            </a:pPr>
            <a:r>
              <a:rPr lang="fr-FR" altLang="fr-FR" dirty="0" smtClean="0">
                <a:solidFill>
                  <a:schemeClr val="accent1">
                    <a:lumMod val="75000"/>
                  </a:schemeClr>
                </a:solidFill>
              </a:rPr>
              <a:t>Pour les EPCI +20 000 hab. </a:t>
            </a:r>
            <a:r>
              <a:rPr lang="fr-FR" altLang="fr-FR" u="sng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fr-FR" altLang="fr-FR" u="sng" dirty="0" smtClean="0">
                <a:solidFill>
                  <a:srgbClr val="FF0000"/>
                </a:solidFill>
              </a:rPr>
              <a:t>avant le  </a:t>
            </a:r>
            <a:r>
              <a:rPr lang="fr-FR" altLang="fr-FR" b="1" u="sng" dirty="0" smtClean="0">
                <a:solidFill>
                  <a:srgbClr val="FF0000"/>
                </a:solidFill>
              </a:rPr>
              <a:t>31/12/2018</a:t>
            </a:r>
          </a:p>
          <a:p>
            <a:pPr marL="720000" lvl="1" indent="-342900" algn="l">
              <a:spcBef>
                <a:spcPts val="1200"/>
              </a:spcBef>
              <a:buClr>
                <a:srgbClr val="70BC1E"/>
              </a:buClr>
              <a:buFontTx/>
              <a:buChar char="-"/>
              <a:defRPr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Les EPCI peuvent transférer cette compétence au SCOT</a:t>
            </a:r>
          </a:p>
          <a:p>
            <a:pPr algn="l">
              <a:spcBef>
                <a:spcPts val="1200"/>
              </a:spcBef>
              <a:buClr>
                <a:srgbClr val="70BC1E"/>
              </a:buClr>
              <a:defRPr/>
            </a:pPr>
            <a:endParaRPr lang="fr-FR" altLang="fr-F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spcBef>
                <a:spcPts val="1200"/>
              </a:spcBef>
              <a:buClr>
                <a:srgbClr val="70BC1E"/>
              </a:buClr>
              <a:defRPr/>
            </a:pPr>
            <a:r>
              <a:rPr lang="fr-FR" altLang="fr-FR" sz="2400" b="1" dirty="0" smtClean="0">
                <a:solidFill>
                  <a:schemeClr val="accent1">
                    <a:lumMod val="75000"/>
                  </a:schemeClr>
                </a:solidFill>
              </a:rPr>
              <a:t>Périmètre = tout le territoire</a:t>
            </a:r>
            <a:r>
              <a:rPr lang="fr-FR" altLang="fr-FR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altLang="fr-FR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altLang="fr-FR" sz="1800" dirty="0" smtClean="0">
                <a:solidFill>
                  <a:schemeClr val="accent1">
                    <a:lumMod val="75000"/>
                  </a:schemeClr>
                </a:solidFill>
              </a:rPr>
              <a:t>(antérieurement, le « volet territorial » était facultatif)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endParaRPr lang="fr-FR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defRPr/>
            </a:pPr>
            <a:r>
              <a:rPr lang="fr-FR" altLang="fr-FR" sz="2200" b="1" dirty="0" smtClean="0">
                <a:solidFill>
                  <a:schemeClr val="accent1">
                    <a:lumMod val="75000"/>
                  </a:schemeClr>
                </a:solidFill>
              </a:rPr>
              <a:t>Révisé </a:t>
            </a:r>
            <a:r>
              <a:rPr lang="fr-FR" altLang="fr-FR" sz="2200" dirty="0" smtClean="0">
                <a:solidFill>
                  <a:schemeClr val="accent1">
                    <a:lumMod val="75000"/>
                  </a:schemeClr>
                </a:solidFill>
              </a:rPr>
              <a:t>tous les 6 ans + bilan à mi-parcours</a:t>
            </a:r>
            <a:endParaRPr lang="fr-FR" altLang="fr-FR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Procédure</a:t>
            </a:r>
            <a:r>
              <a:rPr lang="fr-FR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; </a:t>
            </a:r>
            <a:endParaRPr lang="fr-FR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courriers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envoyés 2 fois  par  le préfet aux EPCI obligés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(décembre 2016 ; mars 2017)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 1er juin 2018 : ,  7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SCoT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55 EPCI sont compétents pour élaborer un PCAET  </a:t>
            </a:r>
            <a:r>
              <a:rPr lang="fr-FR" sz="12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(= 62 obligés).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Journées régionales d’information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 les PCAET par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Dreal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Région à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Dreal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+5 DDT(M)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ont rencontré plusieurs dizaines de territoires en 2 ans.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Résultats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Beaucoup d’obligés ont engagé formellement la démarche PCAET en délibérant (30 obligés au 31 août 2018, soit 48%, en orange foncé sur la carte jointe),  il n'ont cependant pas encore adopté leur PCAET. Certains transfèrent cette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compétence vers l'établissement public chargé du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SCoT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fr-FR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cf</a:t>
            </a:r>
            <a:r>
              <a:rPr lang="fr-FR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art L.229-26 du code de l'environnement)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B5A61-B57F-459E-8D43-658A55F0B46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434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defRPr/>
            </a:pPr>
            <a:r>
              <a:rPr lang="fr-FR" altLang="fr-FR" sz="2000" b="1" dirty="0" smtClean="0">
                <a:solidFill>
                  <a:schemeClr val="accent1">
                    <a:lumMod val="75000"/>
                  </a:schemeClr>
                </a:solidFill>
              </a:rPr>
              <a:t>PCAET devenu obligatoire </a:t>
            </a:r>
            <a:br>
              <a:rPr lang="fr-FR" altLang="fr-FR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altLang="fr-FR" sz="2000" dirty="0" smtClean="0">
                <a:solidFill>
                  <a:schemeClr val="accent1">
                    <a:lumMod val="75000"/>
                  </a:schemeClr>
                </a:solidFill>
              </a:rPr>
              <a:t>pour les EPCI de + 20 000 hab. </a:t>
            </a:r>
            <a:r>
              <a:rPr lang="fr-FR" altLang="fr-FR" sz="16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pPr marL="720000" lvl="1" indent="-342900" algn="l">
              <a:spcBef>
                <a:spcPts val="1200"/>
              </a:spcBef>
              <a:buClr>
                <a:srgbClr val="70BC1E"/>
              </a:buClr>
              <a:buFontTx/>
              <a:buChar char="-"/>
              <a:defRPr/>
            </a:pPr>
            <a:r>
              <a:rPr lang="fr-FR" altLang="fr-FR" dirty="0" smtClean="0">
                <a:solidFill>
                  <a:schemeClr val="accent1">
                    <a:lumMod val="75000"/>
                  </a:schemeClr>
                </a:solidFill>
              </a:rPr>
              <a:t>Pour les EPCI +50 000 hab. : avant le 31/12/2016</a:t>
            </a:r>
          </a:p>
          <a:p>
            <a:pPr marL="720000" lvl="1" indent="-342900" algn="l">
              <a:spcBef>
                <a:spcPts val="1200"/>
              </a:spcBef>
              <a:buClr>
                <a:srgbClr val="70BC1E"/>
              </a:buClr>
              <a:buFontTx/>
              <a:buChar char="-"/>
              <a:defRPr/>
            </a:pPr>
            <a:r>
              <a:rPr lang="fr-FR" altLang="fr-FR" dirty="0" smtClean="0">
                <a:solidFill>
                  <a:schemeClr val="accent1">
                    <a:lumMod val="75000"/>
                  </a:schemeClr>
                </a:solidFill>
              </a:rPr>
              <a:t>Pour les EPCI +20 000 hab. </a:t>
            </a:r>
            <a:r>
              <a:rPr lang="fr-FR" altLang="fr-FR" u="sng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fr-FR" altLang="fr-FR" u="sng" dirty="0" smtClean="0">
                <a:solidFill>
                  <a:srgbClr val="FF0000"/>
                </a:solidFill>
              </a:rPr>
              <a:t>avant le  </a:t>
            </a:r>
            <a:r>
              <a:rPr lang="fr-FR" altLang="fr-FR" b="1" u="sng" dirty="0" smtClean="0">
                <a:solidFill>
                  <a:srgbClr val="FF0000"/>
                </a:solidFill>
              </a:rPr>
              <a:t>31/12/2018</a:t>
            </a:r>
          </a:p>
          <a:p>
            <a:pPr marL="720000" lvl="1" indent="-342900" algn="l">
              <a:spcBef>
                <a:spcPts val="1200"/>
              </a:spcBef>
              <a:buClr>
                <a:srgbClr val="70BC1E"/>
              </a:buClr>
              <a:buFontTx/>
              <a:buChar char="-"/>
              <a:defRPr/>
            </a:pP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Les EPCI peuvent transférer cette compétence au SCOT</a:t>
            </a:r>
          </a:p>
          <a:p>
            <a:pPr algn="l">
              <a:spcBef>
                <a:spcPts val="1200"/>
              </a:spcBef>
              <a:buClr>
                <a:srgbClr val="70BC1E"/>
              </a:buClr>
              <a:defRPr/>
            </a:pPr>
            <a:endParaRPr lang="fr-FR" altLang="fr-F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spcBef>
                <a:spcPts val="1200"/>
              </a:spcBef>
              <a:buClr>
                <a:srgbClr val="70BC1E"/>
              </a:buClr>
              <a:defRPr/>
            </a:pPr>
            <a:r>
              <a:rPr lang="fr-FR" altLang="fr-FR" sz="2400" b="1" dirty="0" smtClean="0">
                <a:solidFill>
                  <a:schemeClr val="accent1">
                    <a:lumMod val="75000"/>
                  </a:schemeClr>
                </a:solidFill>
              </a:rPr>
              <a:t>Périmètre = tout le territoire</a:t>
            </a:r>
            <a:r>
              <a:rPr lang="fr-FR" altLang="fr-FR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altLang="fr-FR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altLang="fr-FR" sz="1800" dirty="0" smtClean="0">
                <a:solidFill>
                  <a:schemeClr val="accent1">
                    <a:lumMod val="75000"/>
                  </a:schemeClr>
                </a:solidFill>
              </a:rPr>
              <a:t>(antérieurement, le « volet territorial » était facultatif)</a:t>
            </a:r>
          </a:p>
          <a:p>
            <a:pPr marL="742950" lvl="1" indent="-285750" algn="l">
              <a:buFont typeface="Arial" panose="020B0604020202020204" pitchFamily="34" charset="0"/>
              <a:buChar char="•"/>
              <a:defRPr/>
            </a:pPr>
            <a:endParaRPr lang="fr-FR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defRPr/>
            </a:pPr>
            <a:r>
              <a:rPr lang="fr-FR" altLang="fr-FR" sz="2200" b="1" dirty="0" smtClean="0">
                <a:solidFill>
                  <a:schemeClr val="accent1">
                    <a:lumMod val="75000"/>
                  </a:schemeClr>
                </a:solidFill>
              </a:rPr>
              <a:t>Révisé </a:t>
            </a:r>
            <a:r>
              <a:rPr lang="fr-FR" altLang="fr-FR" sz="2200" dirty="0" smtClean="0">
                <a:solidFill>
                  <a:schemeClr val="accent1">
                    <a:lumMod val="75000"/>
                  </a:schemeClr>
                </a:solidFill>
              </a:rPr>
              <a:t>tous les 6 ans + bilan à mi-parcours</a:t>
            </a:r>
            <a:endParaRPr lang="fr-FR" altLang="fr-FR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Procédure</a:t>
            </a:r>
            <a:r>
              <a:rPr lang="fr-FR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; </a:t>
            </a:r>
            <a:endParaRPr lang="fr-FR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courriers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envoyés 2 fois  par  le préfet aux EPCI obligés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(décembre 2016 ; mars 2017)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 1er juin 2018 : ,  7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SCoT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55 EPCI sont compétents pour élaborer un PCAET  </a:t>
            </a:r>
            <a:r>
              <a:rPr lang="fr-FR" sz="12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(= 62 obligés).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Journées régionales d’information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 les PCAET par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Dreal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Région à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Dreal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+5 DDT(M)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ont rencontré plusieurs dizaines de territoires en 2 ans.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Résultats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Beaucoup d’obligés ont engagé formellement la démarche PCAET en délibérant (30 obligés au 31 août 2018, soit 48%, en orange foncé sur la carte jointe),  il n'ont cependant pas encore adopté leur PCAET. Certains transfèrent cette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compétence vers l'établissement public chargé du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SCoT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fr-FR" sz="10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cf</a:t>
            </a:r>
            <a:r>
              <a:rPr lang="fr-FR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art L.229-26 du code de l'environnement)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B5A61-B57F-459E-8D43-658A55F0B46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0054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 …</a:t>
            </a:r>
            <a:r>
              <a:rPr lang="fr-FR" dirty="0" err="1" smtClean="0"/>
              <a:t>co</a:t>
            </a:r>
            <a:r>
              <a:rPr lang="fr-FR" dirty="0" smtClean="0"/>
              <a:t>-construite par décideurs, services des collectivités </a:t>
            </a:r>
            <a:r>
              <a:rPr lang="fr-FR" sz="1050" dirty="0" smtClean="0"/>
              <a:t>&amp;</a:t>
            </a:r>
            <a:r>
              <a:rPr lang="fr-FR" dirty="0" smtClean="0"/>
              <a:t> acteurs du territoire (</a:t>
            </a:r>
            <a:r>
              <a:rPr lang="fr-FR" i="1" dirty="0" smtClean="0"/>
              <a:t>acteurs socio-économiques, chercheurs, habitants…). </a:t>
            </a:r>
          </a:p>
          <a:p>
            <a:endParaRPr lang="fr-FR" i="1" dirty="0" smtClean="0"/>
          </a:p>
          <a:p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PREPA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</a:t>
            </a:r>
            <a:r>
              <a:rPr lang="fr-FR" sz="1200" b="1" u="sng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plan de Réduction des Émissions de Polluants Atmosphériques</a:t>
            </a:r>
          </a:p>
          <a:p>
            <a:pPr lvl="1"/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décret du 10 mai 2017 ; fixe des objectifs nationaux de réduction  des émissions de certains polluants atmosphériques </a:t>
            </a:r>
          </a:p>
          <a:p>
            <a:pPr lvl="1"/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arrêté du 10 mai 2017 ; établissant le plan national de réduction des émissions de polluants atmosphériques,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feuille de route nationale en matière de reconquête de la qualité de l’air.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complément du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 de Protection de l’Atmosphère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(PPA), le PREPA  est une référence pour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stratégies locales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Air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fr-FR" dirty="0" smtClean="0"/>
          </a:p>
          <a:p>
            <a:r>
              <a:rPr lang="fr-FR" dirty="0" smtClean="0"/>
              <a:t>Le</a:t>
            </a:r>
            <a:r>
              <a:rPr lang="fr-FR" baseline="0" dirty="0" smtClean="0"/>
              <a:t> PCAE comprend  </a:t>
            </a:r>
          </a:p>
          <a:p>
            <a:r>
              <a:rPr lang="fr-FR" baseline="0" dirty="0" smtClean="0"/>
              <a:t>un diagnostic , un rapport environnementale, une stratégie territoriale et un programme d’actions </a:t>
            </a:r>
          </a:p>
          <a:p>
            <a:r>
              <a:rPr lang="fr-FR" dirty="0" smtClean="0"/>
              <a:t>une description des</a:t>
            </a:r>
            <a:r>
              <a:rPr lang="fr-FR" baseline="0" dirty="0" smtClean="0"/>
              <a:t> articulations de ses objectifs avec SNBC, les SRCAE et PPA </a:t>
            </a:r>
          </a:p>
          <a:p>
            <a:r>
              <a:rPr lang="fr-FR" baseline="0" dirty="0" smtClean="0"/>
              <a:t>Un dispositif de suivi et d’</a:t>
            </a:r>
            <a:r>
              <a:rPr lang="fr-FR" baseline="0" dirty="0" err="1" smtClean="0"/>
              <a:t>évluation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B5A61-B57F-459E-8D43-658A55F0B46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3047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fr-FR" sz="2000" dirty="0" smtClean="0"/>
              <a:t> </a:t>
            </a:r>
            <a:endParaRPr lang="fr-FR" altLang="fr-FR" sz="1200" b="1" dirty="0" smtClean="0"/>
          </a:p>
          <a:p>
            <a:r>
              <a:rPr lang="fr-FR" altLang="fr-FR" sz="1200" b="1" dirty="0" smtClean="0"/>
              <a:t>Méthode de comptabilisation des de GES et polluants de</a:t>
            </a:r>
            <a:r>
              <a:rPr lang="fr-FR" altLang="fr-FR" sz="1200" b="1" baseline="0" dirty="0" smtClean="0"/>
              <a:t> l’air</a:t>
            </a:r>
            <a:r>
              <a:rPr lang="fr-FR" altLang="fr-FR" sz="1200" b="1" dirty="0" smtClean="0"/>
              <a:t> : </a:t>
            </a:r>
            <a:r>
              <a:rPr lang="fr-FR" altLang="fr-FR" sz="1200" b="0" dirty="0" smtClean="0"/>
              <a:t>fixée</a:t>
            </a:r>
            <a:r>
              <a:rPr lang="fr-FR" altLang="fr-FR" sz="1200" b="0" baseline="0" dirty="0" smtClean="0"/>
              <a:t> par </a:t>
            </a:r>
            <a:r>
              <a:rPr lang="fr-FR" altLang="fr-FR" sz="1200" b="1" dirty="0" smtClean="0"/>
              <a:t>décret  </a:t>
            </a:r>
          </a:p>
          <a:p>
            <a:endParaRPr lang="fr-FR" altLang="fr-FR" sz="1200" b="1" dirty="0" smtClean="0"/>
          </a:p>
          <a:p>
            <a:r>
              <a:rPr lang="fr-FR" altLang="fr-FR" sz="1200" b="1" dirty="0" smtClean="0"/>
              <a:t>Définition des secteurs d’activité de référence </a:t>
            </a:r>
            <a:br>
              <a:rPr lang="fr-FR" altLang="fr-FR" sz="1200" b="1" dirty="0" smtClean="0"/>
            </a:br>
            <a:r>
              <a:rPr lang="fr-FR" altLang="fr-FR" sz="1200" b="0" dirty="0" smtClean="0"/>
              <a:t>pour la déclinaison des éléments chiffrés du diagnostic et des objectifs : </a:t>
            </a:r>
            <a:r>
              <a:rPr lang="fr-FR" altLang="fr-FR" sz="1200" b="1" dirty="0" smtClean="0"/>
              <a:t>décret  </a:t>
            </a:r>
          </a:p>
          <a:p>
            <a:endParaRPr lang="fr-FR" dirty="0" smtClean="0"/>
          </a:p>
          <a:p>
            <a:r>
              <a:rPr lang="fr-FR" dirty="0" smtClean="0"/>
              <a:t>Les diagnostics</a:t>
            </a:r>
            <a:r>
              <a:rPr lang="fr-FR" baseline="0" dirty="0" smtClean="0"/>
              <a:t> cherche à </a:t>
            </a:r>
            <a:endParaRPr lang="fr-FR" dirty="0" smtClean="0"/>
          </a:p>
          <a:p>
            <a:r>
              <a:rPr lang="fr-FR" dirty="0" smtClean="0"/>
              <a:t>Une</a:t>
            </a:r>
            <a:r>
              <a:rPr lang="fr-FR" baseline="0" dirty="0" smtClean="0"/>
              <a:t> estimation des émissions de polluants atmosphériques , et une analyse de leurs potentialités de réduction </a:t>
            </a:r>
          </a:p>
          <a:p>
            <a:r>
              <a:rPr lang="fr-FR" baseline="0" dirty="0" smtClean="0"/>
              <a:t>Oxyde d’azote, les particules PM10, PM 2,5, Composés organiques Volatils , dioxyde de soufre, l’</a:t>
            </a:r>
            <a:r>
              <a:rPr lang="fr-FR" baseline="0" dirty="0" err="1" smtClean="0"/>
              <a:t>amoniac</a:t>
            </a:r>
            <a:endParaRPr lang="fr-FR" baseline="0" dirty="0" smtClean="0"/>
          </a:p>
          <a:p>
            <a:r>
              <a:rPr lang="fr-FR" baseline="0" dirty="0" smtClean="0"/>
              <a:t>Sur l’ensemble du territoire et les différents secteurs en distinguant  les contributions respective de chacun de secteur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B5A61-B57F-459E-8D43-658A55F0B46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057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z="2000" b="1" u="sng" dirty="0" smtClean="0">
                <a:solidFill>
                  <a:srgbClr val="000000"/>
                </a:solidFill>
              </a:rPr>
              <a:t>La stratégie</a:t>
            </a:r>
            <a:r>
              <a:rPr lang="fr-FR" altLang="fr-FR" sz="2000" b="1" u="sng" baseline="0" dirty="0" smtClean="0">
                <a:solidFill>
                  <a:srgbClr val="000000"/>
                </a:solidFill>
              </a:rPr>
              <a:t> définit  (</a:t>
            </a:r>
            <a:r>
              <a:rPr lang="fr-FR" sz="2000" b="0" dirty="0" smtClean="0">
                <a:solidFill>
                  <a:schemeClr val="accent1">
                    <a:lumMod val="75000"/>
                  </a:schemeClr>
                </a:solidFill>
              </a:rPr>
              <a:t>… au moins pour les 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9  sujets-clés </a:t>
            </a:r>
            <a:r>
              <a:rPr lang="fr-FR" sz="2000" b="0" dirty="0" smtClean="0">
                <a:solidFill>
                  <a:schemeClr val="accent1">
                    <a:lumMod val="75000"/>
                  </a:schemeClr>
                </a:solidFill>
              </a:rPr>
              <a:t>précisés par le décret) </a:t>
            </a:r>
            <a:r>
              <a:rPr lang="fr-FR" altLang="fr-FR" sz="2000" b="1" u="sng" baseline="0" dirty="0" smtClean="0">
                <a:solidFill>
                  <a:srgbClr val="000000"/>
                </a:solidFill>
              </a:rPr>
              <a:t>: </a:t>
            </a:r>
          </a:p>
          <a:p>
            <a:pPr>
              <a:defRPr/>
            </a:pPr>
            <a:endParaRPr lang="fr-FR" altLang="fr-FR" sz="2000" b="1" u="sng" baseline="0" dirty="0" smtClean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sz="2000" b="1" u="sng" dirty="0" smtClean="0">
                <a:solidFill>
                  <a:srgbClr val="000000"/>
                </a:solidFill>
              </a:rPr>
              <a:t>Actions</a:t>
            </a:r>
            <a:r>
              <a:rPr lang="fr-FR" altLang="fr-FR" sz="2000" dirty="0" smtClean="0">
                <a:solidFill>
                  <a:srgbClr val="000000"/>
                </a:solidFill>
              </a:rPr>
              <a:t>  à  </a:t>
            </a:r>
            <a:r>
              <a:rPr lang="fr-FR" altLang="fr-FR" sz="2000" dirty="0" smtClean="0">
                <a:solidFill>
                  <a:srgbClr val="FF0000"/>
                </a:solidFill>
              </a:rPr>
              <a:t>mettre  en  œuvre  </a:t>
            </a:r>
            <a:r>
              <a:rPr lang="fr-FR" altLang="fr-FR" sz="2000" b="1" dirty="0" smtClean="0">
                <a:solidFill>
                  <a:srgbClr val="FF0000"/>
                </a:solidFill>
              </a:rPr>
              <a:t>par  les  collectivités territoriales</a:t>
            </a:r>
            <a:r>
              <a:rPr lang="fr-FR" altLang="fr-FR" sz="2000" dirty="0" smtClean="0">
                <a:solidFill>
                  <a:srgbClr val="FF0000"/>
                </a:solidFill>
              </a:rPr>
              <a:t> </a:t>
            </a:r>
            <a:r>
              <a:rPr lang="fr-FR" altLang="fr-FR" sz="2000" b="0" dirty="0" smtClean="0">
                <a:solidFill>
                  <a:srgbClr val="FF0000"/>
                </a:solidFill>
              </a:rPr>
              <a:t>et</a:t>
            </a:r>
            <a:r>
              <a:rPr lang="fr-FR" altLang="fr-FR" sz="2000" b="1" dirty="0" smtClean="0">
                <a:solidFill>
                  <a:srgbClr val="FF0000"/>
                </a:solidFill>
              </a:rPr>
              <a:t> par</a:t>
            </a:r>
            <a:r>
              <a:rPr lang="fr-FR" altLang="fr-FR" sz="2000" b="1" baseline="0" dirty="0" smtClean="0">
                <a:solidFill>
                  <a:srgbClr val="FF0000"/>
                </a:solidFill>
              </a:rPr>
              <a:t> les </a:t>
            </a:r>
            <a:r>
              <a:rPr lang="fr-FR" altLang="fr-FR" sz="2000" b="1" dirty="0" smtClean="0">
                <a:solidFill>
                  <a:srgbClr val="FF0000"/>
                </a:solidFill>
              </a:rPr>
              <a:t>acteurs socio-économiques</a:t>
            </a:r>
            <a:endParaRPr lang="fr-FR" altLang="fr-FR" sz="2000" dirty="0" smtClean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sz="2000" b="1" u="sng" dirty="0" smtClean="0">
                <a:solidFill>
                  <a:srgbClr val="000000"/>
                </a:solidFill>
              </a:rPr>
              <a:t>Moyens</a:t>
            </a:r>
            <a:r>
              <a:rPr lang="fr-FR" altLang="fr-FR" sz="2000" dirty="0" smtClean="0">
                <a:solidFill>
                  <a:srgbClr val="000000"/>
                </a:solidFill>
              </a:rPr>
              <a:t> à mettre en œuvre,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sz="2000" b="1" u="sng" dirty="0" smtClean="0">
                <a:solidFill>
                  <a:srgbClr val="000000"/>
                </a:solidFill>
              </a:rPr>
              <a:t>publics</a:t>
            </a:r>
            <a:r>
              <a:rPr lang="fr-FR" altLang="fr-FR" sz="2000" dirty="0" smtClean="0">
                <a:solidFill>
                  <a:srgbClr val="000000"/>
                </a:solidFill>
              </a:rPr>
              <a:t> concernés,  </a:t>
            </a:r>
            <a:r>
              <a:rPr lang="fr-FR" altLang="fr-FR" sz="2000" b="1" dirty="0" smtClean="0">
                <a:solidFill>
                  <a:srgbClr val="000000"/>
                </a:solidFill>
              </a:rPr>
              <a:t>partenariats</a:t>
            </a:r>
            <a:r>
              <a:rPr lang="fr-FR" altLang="fr-FR" sz="2000" dirty="0" smtClean="0">
                <a:solidFill>
                  <a:srgbClr val="000000"/>
                </a:solidFill>
              </a:rPr>
              <a:t> souhaités et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r-FR" altLang="fr-FR" sz="2000" b="1" u="sng" dirty="0" smtClean="0">
                <a:solidFill>
                  <a:srgbClr val="000000"/>
                </a:solidFill>
              </a:rPr>
              <a:t>résultats</a:t>
            </a:r>
            <a:r>
              <a:rPr lang="fr-FR" altLang="fr-FR" sz="2000" dirty="0" smtClean="0">
                <a:solidFill>
                  <a:srgbClr val="000000"/>
                </a:solidFill>
              </a:rPr>
              <a:t> </a:t>
            </a:r>
            <a:r>
              <a:rPr lang="fr-FR" altLang="fr-FR" sz="2000" b="1" u="sng" dirty="0" smtClean="0">
                <a:solidFill>
                  <a:srgbClr val="000000"/>
                </a:solidFill>
              </a:rPr>
              <a:t>attendus</a:t>
            </a:r>
            <a:r>
              <a:rPr lang="fr-FR" altLang="fr-FR" sz="2000" dirty="0" smtClean="0">
                <a:solidFill>
                  <a:srgbClr val="000000"/>
                </a:solidFill>
              </a:rPr>
              <a:t> pour les principales actions envisagées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B5A61-B57F-459E-8D43-658A55F0B46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9151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z="2000" dirty="0" smtClean="0">
                <a:solidFill>
                  <a:srgbClr val="000000"/>
                </a:solidFill>
              </a:rPr>
              <a:t>Il définit   des   </a:t>
            </a:r>
            <a:r>
              <a:rPr lang="fr-FR" altLang="fr-FR" sz="2000" b="1" dirty="0" smtClean="0">
                <a:solidFill>
                  <a:srgbClr val="000000"/>
                </a:solidFill>
              </a:rPr>
              <a:t>actions</a:t>
            </a:r>
            <a:r>
              <a:rPr lang="fr-FR" altLang="fr-FR" sz="2000" dirty="0" smtClean="0">
                <a:solidFill>
                  <a:srgbClr val="000000"/>
                </a:solidFill>
              </a:rPr>
              <a:t>   à  mettre   en   œuvre  par   les   collectivités territoriales et l’ensemble des acteurs socio-économiques</a:t>
            </a:r>
          </a:p>
          <a:p>
            <a:pPr>
              <a:defRPr/>
            </a:pPr>
            <a:r>
              <a:rPr lang="fr-FR" altLang="fr-FR" sz="2000" dirty="0" smtClean="0">
                <a:solidFill>
                  <a:srgbClr val="000000"/>
                </a:solidFill>
              </a:rPr>
              <a:t>Il précise les </a:t>
            </a:r>
            <a:r>
              <a:rPr lang="fr-FR" altLang="fr-FR" sz="2000" b="1" dirty="0" smtClean="0">
                <a:solidFill>
                  <a:srgbClr val="000000"/>
                </a:solidFill>
              </a:rPr>
              <a:t>moyens</a:t>
            </a:r>
            <a:r>
              <a:rPr lang="fr-FR" altLang="fr-FR" sz="2000" dirty="0" smtClean="0">
                <a:solidFill>
                  <a:srgbClr val="000000"/>
                </a:solidFill>
              </a:rPr>
              <a:t> à mettre en œuvre, les publics concernés, les partenariats souhaités et les résultats attendus pour les principales actions envisagées</a:t>
            </a:r>
          </a:p>
          <a:p>
            <a:endParaRPr lang="fr-FR" dirty="0" smtClean="0"/>
          </a:p>
          <a:p>
            <a:pPr>
              <a:defRPr/>
            </a:pPr>
            <a:r>
              <a:rPr lang="fr-FR" altLang="fr-FR" sz="1200" dirty="0" smtClean="0">
                <a:solidFill>
                  <a:srgbClr val="000000"/>
                </a:solidFill>
              </a:rPr>
              <a:t>PCAET définit de objectifs de réductions des</a:t>
            </a:r>
            <a:r>
              <a:rPr lang="fr-FR" altLang="fr-FR" sz="1200" baseline="0" dirty="0" smtClean="0">
                <a:solidFill>
                  <a:srgbClr val="000000"/>
                </a:solidFill>
              </a:rPr>
              <a:t> émissions et de concentrations des polluant , </a:t>
            </a:r>
          </a:p>
          <a:p>
            <a:pPr>
              <a:defRPr/>
            </a:pPr>
            <a:r>
              <a:rPr lang="fr-FR" altLang="fr-FR" sz="1200" baseline="0" dirty="0" smtClean="0">
                <a:solidFill>
                  <a:srgbClr val="000000"/>
                </a:solidFill>
              </a:rPr>
              <a:t>tout en vérifiant que les actions prévues  dans le programme d’action ne dégradent pas la qualité de l’air </a:t>
            </a:r>
            <a:endParaRPr lang="fr-FR" altLang="fr-FR" sz="1200" dirty="0" smtClean="0">
              <a:solidFill>
                <a:srgbClr val="000000"/>
              </a:solidFill>
            </a:endParaRPr>
          </a:p>
          <a:p>
            <a:endParaRPr lang="fr-FR" dirty="0" smtClean="0"/>
          </a:p>
          <a:p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PCAET </a:t>
            </a:r>
            <a:r>
              <a:rPr lang="fr-FR" baseline="0" dirty="0" smtClean="0"/>
              <a:t>Changements souhaités en matière d’usage du bâti, de nouvelles mobilité, d’optimisation des systèmes énergétique ; évolution de nos modes de production nécessité l’accord et l’adhésion des citoyen et des entreprises 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la transition Climat air énergie nécessite donc une coordination entre acteurs public et </a:t>
            </a:r>
            <a:r>
              <a:rPr lang="fr-FR" baseline="0" dirty="0" err="1" smtClean="0"/>
              <a:t>piv</a:t>
            </a:r>
            <a:r>
              <a:rPr lang="fr-FR" baseline="0" dirty="0" smtClean="0"/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En prenant le relias des PCET les PCAET, outil de référence au plan local   s’impose come un dispositif de référence ou les technicien et élus s’</a:t>
            </a:r>
            <a:r>
              <a:rPr lang="fr-FR" baseline="0" dirty="0" err="1" smtClean="0"/>
              <a:t>effoecent</a:t>
            </a:r>
            <a:r>
              <a:rPr lang="fr-FR" baseline="0" dirty="0" smtClean="0"/>
              <a:t> de mobiliser les multiple acteurs du territoire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Actions clairement et uniquement estampillées CAE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Nombreux actions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B5A61-B57F-459E-8D43-658A55F0B46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7316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z="2000" dirty="0" smtClean="0">
                <a:solidFill>
                  <a:srgbClr val="000000"/>
                </a:solidFill>
              </a:rPr>
              <a:t>Il définit   des   </a:t>
            </a:r>
            <a:r>
              <a:rPr lang="fr-FR" altLang="fr-FR" sz="2000" b="1" dirty="0" smtClean="0">
                <a:solidFill>
                  <a:srgbClr val="000000"/>
                </a:solidFill>
              </a:rPr>
              <a:t>actions</a:t>
            </a:r>
            <a:r>
              <a:rPr lang="fr-FR" altLang="fr-FR" sz="2000" dirty="0" smtClean="0">
                <a:solidFill>
                  <a:srgbClr val="000000"/>
                </a:solidFill>
              </a:rPr>
              <a:t>   à  mettre   en   œuvre  par   les   collectivités territoriales et l’ensemble des acteurs socio-économiques</a:t>
            </a:r>
          </a:p>
          <a:p>
            <a:pPr>
              <a:defRPr/>
            </a:pPr>
            <a:r>
              <a:rPr lang="fr-FR" altLang="fr-FR" sz="2000" dirty="0" smtClean="0">
                <a:solidFill>
                  <a:srgbClr val="000000"/>
                </a:solidFill>
              </a:rPr>
              <a:t>Il précise les </a:t>
            </a:r>
            <a:r>
              <a:rPr lang="fr-FR" altLang="fr-FR" sz="2000" b="1" dirty="0" smtClean="0">
                <a:solidFill>
                  <a:srgbClr val="000000"/>
                </a:solidFill>
              </a:rPr>
              <a:t>moyens</a:t>
            </a:r>
            <a:r>
              <a:rPr lang="fr-FR" altLang="fr-FR" sz="2000" dirty="0" smtClean="0">
                <a:solidFill>
                  <a:srgbClr val="000000"/>
                </a:solidFill>
              </a:rPr>
              <a:t> à mettre en œuvre, les publics concernés, les partenariats souhaités et les résultats attendus pour les principales actions envisagées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B5A61-B57F-459E-8D43-658A55F0B46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5390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 smtClean="0"/>
          </a:p>
          <a:p>
            <a:pPr marL="0" indent="0">
              <a:buNone/>
            </a:pPr>
            <a:r>
              <a:rPr lang="fr-FR" sz="1200" dirty="0" smtClean="0"/>
              <a:t>Le PCAET : la</a:t>
            </a:r>
            <a:r>
              <a:rPr lang="fr-FR" sz="1200" baseline="0" dirty="0" smtClean="0"/>
              <a:t> loi TECV vient aussi redéfinir les relations entre les autres documents de planification dans un effort de lisibilité </a:t>
            </a:r>
          </a:p>
          <a:p>
            <a:pPr marL="0" indent="0">
              <a:buNone/>
            </a:pPr>
            <a:r>
              <a:rPr lang="fr-FR" sz="1200" baseline="0" dirty="0" smtClean="0"/>
              <a:t>Redonner ainsi plus de poids et de force </a:t>
            </a:r>
          </a:p>
          <a:p>
            <a:pPr marL="0" indent="0">
              <a:buNone/>
            </a:pPr>
            <a:r>
              <a:rPr lang="fr-FR" sz="1200" baseline="0" dirty="0" smtClean="0"/>
              <a:t>Scot doit prendre en compte les objectifs </a:t>
            </a:r>
            <a:r>
              <a:rPr lang="fr-FR" sz="1200" baseline="0" dirty="0" err="1" smtClean="0"/>
              <a:t>Cae</a:t>
            </a:r>
            <a:r>
              <a:rPr lang="fr-FR" sz="1200" baseline="0" dirty="0" smtClean="0"/>
              <a:t> du SRADDET (anciens SRCAE) </a:t>
            </a:r>
          </a:p>
          <a:p>
            <a:pPr marL="0" indent="0">
              <a:buNone/>
            </a:pPr>
            <a:r>
              <a:rPr lang="fr-FR" sz="1200" baseline="0" dirty="0" smtClean="0"/>
              <a:t>Par exemple alors qu’auparavant les relations PLU /PCAET n’étaient qu’indirectes désormais le PLU doit prendre en compte le PCAET et celui-ci le SCOT </a:t>
            </a:r>
          </a:p>
          <a:p>
            <a:pPr marL="0" indent="0">
              <a:buNone/>
            </a:pPr>
            <a:endParaRPr lang="fr-FR" sz="1200" dirty="0" smtClean="0"/>
          </a:p>
          <a:p>
            <a:pPr marL="0" indent="0">
              <a:buNone/>
            </a:pPr>
            <a:endParaRPr lang="fr-FR" sz="1200" dirty="0" smtClean="0"/>
          </a:p>
          <a:p>
            <a:r>
              <a:rPr lang="fr-FR" sz="1200" dirty="0" smtClean="0"/>
              <a:t>doit être </a:t>
            </a:r>
            <a:r>
              <a:rPr lang="fr-FR" sz="1200" dirty="0" smtClean="0">
                <a:hlinkClick r:id="rId3" tooltip="Compatibilité (droit)"/>
              </a:rPr>
              <a:t>compatible</a:t>
            </a:r>
            <a:r>
              <a:rPr lang="fr-FR" sz="1200" dirty="0" smtClean="0"/>
              <a:t> avec le </a:t>
            </a:r>
            <a:r>
              <a:rPr lang="fr-FR" sz="1200" dirty="0" smtClean="0">
                <a:hlinkClick r:id="rId4" tooltip="Schéma régional du climat, de l'air et de l'énergie"/>
              </a:rPr>
              <a:t>schéma régional du climat, de l'air et de l'énergie</a:t>
            </a:r>
            <a:r>
              <a:rPr lang="fr-FR" sz="1200" dirty="0" smtClean="0"/>
              <a:t> (SRCAE) que les </a:t>
            </a:r>
            <a:r>
              <a:rPr lang="fr-FR" sz="1200" dirty="0" smtClean="0">
                <a:hlinkClick r:id="rId5" tooltip="Région française"/>
              </a:rPr>
              <a:t>régions</a:t>
            </a:r>
            <a:r>
              <a:rPr lang="fr-FR" sz="1200" dirty="0" smtClean="0"/>
              <a:t> doivent élaborer avec le préfet ;</a:t>
            </a:r>
          </a:p>
          <a:p>
            <a:r>
              <a:rPr lang="fr-FR" sz="1200" dirty="0" smtClean="0"/>
              <a:t>peut constituer le « volet climat » d'un </a:t>
            </a:r>
            <a:r>
              <a:rPr lang="fr-FR" sz="1200" dirty="0" smtClean="0">
                <a:hlinkClick r:id="rId6" tooltip="Agenda 21"/>
              </a:rPr>
              <a:t>Agenda 21</a:t>
            </a:r>
            <a:r>
              <a:rPr lang="fr-FR" sz="1200" dirty="0" smtClean="0"/>
              <a:t> de collectivité ou d'un </a:t>
            </a:r>
            <a:r>
              <a:rPr lang="fr-FR" sz="1200" dirty="0" smtClean="0">
                <a:hlinkClick r:id="rId7" tooltip="Projet territorial de développement durable"/>
              </a:rPr>
              <a:t>projet territorial de développement durable</a:t>
            </a:r>
            <a:r>
              <a:rPr lang="fr-FR" sz="1200" dirty="0" smtClean="0"/>
              <a:t> ;</a:t>
            </a:r>
          </a:p>
          <a:p>
            <a:r>
              <a:rPr lang="fr-FR" sz="1200" dirty="0" smtClean="0"/>
              <a:t>peut, lorsqu'il est élaboré par la région et que cette dernière le souhaite, être directement intégré dans le Schéma Régional Climat Air Énergie (SRCAE)</a:t>
            </a:r>
            <a:r>
              <a:rPr lang="fr-FR" sz="1200" baseline="30000" dirty="0" smtClean="0">
                <a:hlinkClick r:id="rId8"/>
              </a:rPr>
              <a:t>2</a:t>
            </a:r>
            <a:r>
              <a:rPr lang="fr-FR" sz="1200" dirty="0" smtClean="0"/>
              <a:t>. La région concernée doit alors faire état de ce PCAET dans le « rapport sur la situation en matière de développement durable intéressant le fonctionnement de la collectivité, les politiques qu'elle mène sur son territoire et les orientations et programmes de nature à améliorer cette situation » (rapport prévu par le </a:t>
            </a:r>
            <a:r>
              <a:rPr lang="fr-FR" sz="1200" dirty="0" smtClean="0">
                <a:hlinkClick r:id="rId9" tooltip="Code général des collectivités territoriales"/>
              </a:rPr>
              <a:t>code général des collectivités territoriales</a:t>
            </a:r>
            <a:r>
              <a:rPr lang="fr-FR" sz="1200" dirty="0" smtClean="0"/>
              <a:t>, présenté par le président du </a:t>
            </a:r>
            <a:r>
              <a:rPr lang="fr-FR" sz="1200" dirty="0" smtClean="0">
                <a:hlinkClick r:id="rId10" tooltip="Conseil régional (France)"/>
              </a:rPr>
              <a:t>conseil régional</a:t>
            </a:r>
            <a:r>
              <a:rPr lang="fr-FR" sz="1200" dirty="0" smtClean="0"/>
              <a:t>, et dont le contenu et, si nécessaire, les modalités d'élaboration sont fixés par décret</a:t>
            </a:r>
            <a:r>
              <a:rPr lang="fr-FR" sz="1200" baseline="30000" dirty="0" smtClean="0">
                <a:hlinkClick r:id="rId11"/>
              </a:rPr>
              <a:t>3</a:t>
            </a:r>
            <a:r>
              <a:rPr lang="fr-FR" sz="1200" dirty="0" smtClean="0"/>
              <a:t>) ;</a:t>
            </a:r>
          </a:p>
          <a:p>
            <a:r>
              <a:rPr lang="fr-FR" sz="1200" dirty="0" smtClean="0"/>
              <a:t>doit prendre en compte le schéma de cohérence territoriale (</a:t>
            </a:r>
            <a:r>
              <a:rPr lang="fr-FR" sz="1200" dirty="0" smtClean="0">
                <a:hlinkClick r:id="rId12" tooltip="SCOT"/>
              </a:rPr>
              <a:t>SCOT</a:t>
            </a:r>
            <a:r>
              <a:rPr lang="fr-FR" sz="1200" dirty="0" smtClean="0"/>
              <a:t>), et être pris en compte par le </a:t>
            </a:r>
            <a:r>
              <a:rPr lang="fr-FR" sz="1200" dirty="0" smtClean="0">
                <a:hlinkClick r:id="rId13" tooltip="Plan local d'urbanisme"/>
              </a:rPr>
              <a:t>plan local d'urbanisme</a:t>
            </a:r>
            <a:r>
              <a:rPr lang="fr-FR" sz="1200" dirty="0" smtClean="0"/>
              <a:t> (PLU)</a:t>
            </a:r>
            <a:r>
              <a:rPr lang="fr-FR" sz="1200" baseline="30000" dirty="0" smtClean="0">
                <a:hlinkClick r:id="rId14"/>
              </a:rPr>
              <a:t>4</a:t>
            </a:r>
            <a:r>
              <a:rPr lang="fr-FR" sz="1200" dirty="0" smtClean="0"/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B5A61-B57F-459E-8D43-658A55F0B46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2161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2F7E1-0AE4-4817-9B7F-F62C34968C66}" type="datetimeFigureOut">
              <a:rPr lang="fr-FR" smtClean="0"/>
              <a:t>19/09/2018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C6FD-164F-46D7-B9BD-B5ABAD439B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1147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2F7E1-0AE4-4817-9B7F-F62C34968C66}" type="datetimeFigureOut">
              <a:rPr lang="fr-FR" smtClean="0"/>
              <a:t>19/09/2018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C6FD-164F-46D7-B9BD-B5ABAD439B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74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2F7E1-0AE4-4817-9B7F-F62C34968C66}" type="datetimeFigureOut">
              <a:rPr lang="fr-FR" smtClean="0"/>
              <a:t>19/09/2018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C6FD-164F-46D7-B9BD-B5ABAD439B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4699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2F7E1-0AE4-4817-9B7F-F62C34968C66}" type="datetimeFigureOut">
              <a:rPr lang="fr-FR" smtClean="0"/>
              <a:t>19/09/2018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C6FD-164F-46D7-B9BD-B5ABAD439B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6854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2F7E1-0AE4-4817-9B7F-F62C34968C66}" type="datetimeFigureOut">
              <a:rPr lang="fr-FR" smtClean="0"/>
              <a:t>19/09/2018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C6FD-164F-46D7-B9BD-B5ABAD439B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604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2F7E1-0AE4-4817-9B7F-F62C34968C66}" type="datetimeFigureOut">
              <a:rPr lang="fr-FR" smtClean="0"/>
              <a:t>19/09/2018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C6FD-164F-46D7-B9BD-B5ABAD439B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5171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2F7E1-0AE4-4817-9B7F-F62C34968C66}" type="datetimeFigureOut">
              <a:rPr lang="fr-FR" smtClean="0"/>
              <a:t>19/09/2018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C6FD-164F-46D7-B9BD-B5ABAD439B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496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2F7E1-0AE4-4817-9B7F-F62C34968C66}" type="datetimeFigureOut">
              <a:rPr lang="fr-FR" smtClean="0"/>
              <a:t>19/09/2018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C6FD-164F-46D7-B9BD-B5ABAD439B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8437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2F7E1-0AE4-4817-9B7F-F62C34968C66}" type="datetimeFigureOut">
              <a:rPr lang="fr-FR" smtClean="0"/>
              <a:t>19/09/2018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C6FD-164F-46D7-B9BD-B5ABAD439B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3343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2F7E1-0AE4-4817-9B7F-F62C34968C66}" type="datetimeFigureOut">
              <a:rPr lang="fr-FR" smtClean="0"/>
              <a:t>19/09/2018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C6FD-164F-46D7-B9BD-B5ABAD439B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015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2F7E1-0AE4-4817-9B7F-F62C34968C66}" type="datetimeFigureOut">
              <a:rPr lang="fr-FR" smtClean="0"/>
              <a:t>19/09/2018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C6FD-164F-46D7-B9BD-B5ABAD439B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1485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2F7E1-0AE4-4817-9B7F-F62C34968C66}" type="datetimeFigureOut">
              <a:rPr lang="fr-FR" smtClean="0"/>
              <a:t>19/09/2018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DC6FD-164F-46D7-B9BD-B5ABAD439B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974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notesSlide" Target="../notesSlides/notesSlide8.xml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53883" y="5790067"/>
            <a:ext cx="7413171" cy="1067933"/>
          </a:xfrm>
        </p:spPr>
        <p:txBody>
          <a:bodyPr/>
          <a:lstStyle/>
          <a:p>
            <a:pPr algn="l"/>
            <a:r>
              <a:rPr lang="fr-FR" sz="2000" dirty="0" smtClean="0">
                <a:solidFill>
                  <a:schemeClr val="accent5">
                    <a:lumMod val="50000"/>
                  </a:schemeClr>
                </a:solidFill>
              </a:rPr>
              <a:t>Bertrand Lafolie </a:t>
            </a:r>
            <a:br>
              <a:rPr lang="fr-FR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sz="1600" dirty="0" smtClean="0">
                <a:solidFill>
                  <a:schemeClr val="accent5">
                    <a:lumMod val="50000"/>
                  </a:schemeClr>
                </a:solidFill>
              </a:rPr>
              <a:t>Responsable de </a:t>
            </a:r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service </a:t>
            </a:r>
            <a:r>
              <a:rPr lang="fr-FR" sz="1600" dirty="0" smtClean="0">
                <a:solidFill>
                  <a:schemeClr val="accent5">
                    <a:lumMod val="50000"/>
                  </a:schemeClr>
                </a:solidFill>
              </a:rPr>
              <a:t>« </a:t>
            </a:r>
            <a:r>
              <a:rPr lang="fr-FR" sz="1600" i="1" dirty="0" smtClean="0">
                <a:solidFill>
                  <a:schemeClr val="accent5">
                    <a:lumMod val="50000"/>
                  </a:schemeClr>
                </a:solidFill>
              </a:rPr>
              <a:t>Mobilisation </a:t>
            </a:r>
            <a:r>
              <a:rPr lang="fr-FR" sz="1600" i="1" dirty="0">
                <a:solidFill>
                  <a:schemeClr val="accent5">
                    <a:lumMod val="50000"/>
                  </a:schemeClr>
                </a:solidFill>
              </a:rPr>
              <a:t>des citoyens  -  </a:t>
            </a:r>
            <a:r>
              <a:rPr lang="fr-FR" sz="1600" i="1" dirty="0" smtClean="0">
                <a:solidFill>
                  <a:schemeClr val="accent5">
                    <a:lumMod val="50000"/>
                  </a:schemeClr>
                </a:solidFill>
              </a:rPr>
              <a:t>Stratégies »</a:t>
            </a:r>
            <a:r>
              <a:rPr lang="fr-FR" sz="20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fr-FR" sz="20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sz="1600" dirty="0" smtClean="0">
                <a:solidFill>
                  <a:schemeClr val="accent5">
                    <a:lumMod val="50000"/>
                  </a:schemeClr>
                </a:solidFill>
              </a:rPr>
              <a:t>Direction Climat-Air-Energie ;  Région Hauts-de-France</a:t>
            </a:r>
            <a:br>
              <a:rPr lang="fr-FR" sz="1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sz="1600" dirty="0" smtClean="0">
                <a:solidFill>
                  <a:schemeClr val="accent5">
                    <a:lumMod val="50000"/>
                  </a:schemeClr>
                </a:solidFill>
              </a:rPr>
              <a:t>JNQA, 19 septembre 2018, Lille</a:t>
            </a:r>
            <a:endParaRPr lang="fr-FR" sz="18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1" y="5775077"/>
            <a:ext cx="1019175" cy="1019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307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16299"/>
          </a:xfrm>
        </p:spPr>
        <p:txBody>
          <a:bodyPr/>
          <a:lstStyle/>
          <a:p>
            <a:pPr algn="l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Rôle de la région? 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68291" y="458149"/>
            <a:ext cx="5686268" cy="5613816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En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amont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du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PCAET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la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Région transmet à la collectivité (à sa demande) « les informations estimées utiles à cette élaboration » sous 2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mois</a:t>
            </a:r>
            <a:b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En aval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, la Région est consultée pour un avis sur le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PCAET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(avis notifié sous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2 mois)</a:t>
            </a:r>
            <a:b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A ce jour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, la Région n’a pas reçu de demande d’avis </a:t>
            </a:r>
            <a:br>
              <a:rPr lang="fr-FR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…mais l’échéance fin-2018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approche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300894" y="1164326"/>
            <a:ext cx="4503862" cy="2859034"/>
          </a:xfrm>
          <a:prstGeom prst="roundRect">
            <a:avLst/>
          </a:prstGeom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Rappel </a:t>
            </a:r>
            <a:r>
              <a:rPr lang="fr-FR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/>
            </a:r>
            <a:br>
              <a:rPr lang="fr-FR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endParaRPr lang="fr-FR" sz="28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fr-FR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PCAET </a:t>
            </a:r>
            <a:r>
              <a:rPr lang="fr-FR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: doit </a:t>
            </a:r>
            <a:r>
              <a:rPr lang="fr-FR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être compatible avec les orientations </a:t>
            </a:r>
            <a:r>
              <a:rPr lang="fr-FR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du </a:t>
            </a:r>
            <a:r>
              <a:rPr lang="fr-FR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SRADDET</a:t>
            </a:r>
            <a:endParaRPr lang="fr-FR" sz="3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84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66888"/>
            <a:ext cx="10515600" cy="1097914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accent1">
                    <a:lumMod val="75000"/>
                  </a:schemeClr>
                </a:solidFill>
              </a:rPr>
              <a:t>La Région appuie les territoires et </a:t>
            </a: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</a:rPr>
              <a:t>leurs </a:t>
            </a:r>
            <a:r>
              <a:rPr lang="fr-FR" sz="3600" b="1" dirty="0">
                <a:solidFill>
                  <a:schemeClr val="accent1">
                    <a:lumMod val="75000"/>
                  </a:schemeClr>
                </a:solidFill>
              </a:rPr>
              <a:t>PCAET(s).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9807" y="1130532"/>
            <a:ext cx="5961611" cy="5229312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Journées d’informations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et d’échanges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pour les territoires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fr-FR" sz="2400" dirty="0" err="1" smtClean="0">
                <a:solidFill>
                  <a:schemeClr val="accent1">
                    <a:lumMod val="75000"/>
                  </a:schemeClr>
                </a:solidFill>
              </a:rPr>
              <a:t>co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-organisation Etat-Région)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fr-FR" b="1" u="sng" dirty="0" smtClean="0">
                <a:solidFill>
                  <a:schemeClr val="accent1">
                    <a:lumMod val="75000"/>
                  </a:schemeClr>
                </a:solidFill>
              </a:rPr>
              <a:t>2016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(5 juillet) 1</a:t>
            </a:r>
            <a:r>
              <a:rPr lang="fr-FR" baseline="30000" dirty="0" smtClean="0">
                <a:solidFill>
                  <a:schemeClr val="accent1">
                    <a:lumMod val="75000"/>
                  </a:schemeClr>
                </a:solidFill>
              </a:rPr>
              <a:t>ère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journée : partager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les informations essentielles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les PCAET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dirty="0">
                <a:solidFill>
                  <a:schemeClr val="accent1">
                    <a:lumMod val="75000"/>
                  </a:schemeClr>
                </a:solidFill>
              </a:rPr>
            </a:b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fr-FR" b="1" u="sng" dirty="0" smtClean="0">
                <a:solidFill>
                  <a:schemeClr val="accent1">
                    <a:lumMod val="75000"/>
                  </a:schemeClr>
                </a:solidFill>
              </a:rPr>
              <a:t>2017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: 2 journées techniques</a:t>
            </a:r>
            <a:b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- DREAL, à Lille           le 9 juin</a:t>
            </a:r>
            <a:b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- Région, à Amiens,   le 6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juillet 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6783185" y="931027"/>
            <a:ext cx="5170517" cy="5628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4</a:t>
            </a:r>
            <a:r>
              <a:rPr lang="fr-FR" sz="3200" b="1" baseline="30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ème</a:t>
            </a:r>
            <a:r>
              <a:rPr lang="fr-FR" sz="32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journée </a:t>
            </a:r>
            <a:r>
              <a:rPr lang="fr-FR" sz="3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: </a:t>
            </a:r>
            <a:r>
              <a:rPr lang="fr-FR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fr-FR" sz="3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fr-FR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4 oct. Prochain (Amiens)</a:t>
            </a:r>
            <a:r>
              <a:rPr lang="fr-FR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fr-FR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endParaRPr lang="fr-FR" sz="24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fr-FR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- pour </a:t>
            </a:r>
            <a:r>
              <a:rPr lang="fr-FR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les EPCI de plus de 20 000 habitants (obligés par la loi à s’engager avant le 31/12/2018 dans un PCAET) </a:t>
            </a:r>
            <a:r>
              <a:rPr lang="fr-FR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fr-FR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endParaRPr lang="fr-FR" sz="24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fr-FR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- avec </a:t>
            </a:r>
            <a:r>
              <a:rPr lang="fr-FR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exemples</a:t>
            </a:r>
            <a:r>
              <a:rPr lang="fr-FR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de </a:t>
            </a:r>
            <a:r>
              <a:rPr lang="fr-FR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territoires déjà engagés</a:t>
            </a:r>
            <a:r>
              <a:rPr lang="fr-FR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 </a:t>
            </a:r>
            <a:r>
              <a:rPr lang="fr-FR" sz="2400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(mutualisation de  moyens,  gouvernance commune, mobilisation des partenaires techniques et financiers…)</a:t>
            </a:r>
          </a:p>
        </p:txBody>
      </p:sp>
    </p:spTree>
    <p:extLst>
      <p:ext uri="{BB962C8B-B14F-4D97-AF65-F5344CB8AC3E}">
        <p14:creationId xmlns:p14="http://schemas.microsoft.com/office/powerpoint/2010/main" val="203163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32368"/>
            <a:ext cx="11204171" cy="1325563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La Région partage l’élaboration des objectifs et règles générales du </a:t>
            </a:r>
            <a:r>
              <a:rPr lang="fr-FR" sz="4000" b="1" i="1" dirty="0">
                <a:solidFill>
                  <a:schemeClr val="accent1">
                    <a:lumMod val="75000"/>
                  </a:schemeClr>
                </a:solidFill>
              </a:rPr>
              <a:t>SRADDET</a:t>
            </a:r>
            <a:r>
              <a:rPr lang="fr-FR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avec les territoires </a:t>
            </a:r>
            <a:r>
              <a:rPr lang="fr-FR" sz="4000" b="1" i="1" dirty="0">
                <a:solidFill>
                  <a:schemeClr val="accent1">
                    <a:lumMod val="75000"/>
                  </a:schemeClr>
                </a:solidFill>
              </a:rPr>
              <a:t>PCAET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6556" y="1858876"/>
            <a:ext cx="4082935" cy="4351338"/>
          </a:xfrm>
        </p:spPr>
        <p:txBody>
          <a:bodyPr>
            <a:normAutofit lnSpcReduction="10000"/>
          </a:bodyPr>
          <a:lstStyle/>
          <a:p>
            <a:r>
              <a:rPr lang="fr-FR" b="1" u="sng" dirty="0" smtClean="0">
                <a:solidFill>
                  <a:schemeClr val="accent1">
                    <a:lumMod val="75000"/>
                  </a:schemeClr>
                </a:solidFill>
              </a:rPr>
              <a:t>2017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5 mai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) : ateliers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sur les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volets/objectifs </a:t>
            </a:r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Climat-Air-Énergie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du SRADDET</a:t>
            </a:r>
            <a:b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fr-FR" b="1" u="sng" dirty="0" smtClean="0">
                <a:solidFill>
                  <a:schemeClr val="accent1">
                    <a:lumMod val="75000"/>
                  </a:schemeClr>
                </a:solidFill>
              </a:rPr>
              <a:t>2018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4 juin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) : le Vice-Président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a invité les territoires à une présentation des objectifs et orientations retenus </a:t>
            </a:r>
          </a:p>
          <a:p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7148945" y="1858876"/>
            <a:ext cx="4721629" cy="36332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21 septembre</a:t>
            </a:r>
            <a:r>
              <a:rPr lang="fr-FR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Prochain</a:t>
            </a:r>
            <a:r>
              <a:rPr lang="fr-FR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fr-FR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fr-FR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-  Journée d’échanges</a:t>
            </a:r>
            <a:br>
              <a:rPr lang="fr-FR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fr-FR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fr-FR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fr-FR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- avec les PPA </a:t>
            </a:r>
            <a:br>
              <a:rPr lang="fr-FR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fr-FR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- sur </a:t>
            </a:r>
            <a:r>
              <a:rPr lang="fr-FR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les règles générales du SRADDET </a:t>
            </a:r>
            <a:r>
              <a:rPr lang="fr-FR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(qui </a:t>
            </a:r>
            <a:r>
              <a:rPr lang="fr-FR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s’appliqueront aux </a:t>
            </a:r>
            <a:r>
              <a:rPr lang="fr-FR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PCAET) </a:t>
            </a:r>
            <a:endParaRPr lang="fr-FR" sz="24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28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xfrm>
            <a:off x="8266113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6BE5EFD-1F9F-4C14-B4EE-C31C0A23E79D}" type="slidenum">
              <a:rPr lang="fr-FR" altLang="fr-FR">
                <a:solidFill>
                  <a:srgbClr val="898989"/>
                </a:solidFill>
              </a:rPr>
              <a:pPr/>
              <a:t>13</a:t>
            </a:fld>
            <a:endParaRPr lang="fr-FR" altLang="fr-FR" dirty="0">
              <a:solidFill>
                <a:srgbClr val="898989"/>
              </a:solidFill>
            </a:endParaRPr>
          </a:p>
        </p:txBody>
      </p:sp>
      <p:pic>
        <p:nvPicPr>
          <p:cNvPr id="2867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6356350"/>
            <a:ext cx="3060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6" y="0"/>
            <a:ext cx="12224656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7001942" y="4706912"/>
            <a:ext cx="4721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FFFBFF"/>
                </a:solidFill>
              </a:rPr>
              <a:t>O</a:t>
            </a:r>
            <a:r>
              <a:rPr lang="fr-FR" sz="6000" b="1" dirty="0">
                <a:solidFill>
                  <a:srgbClr val="FFFBFF"/>
                </a:solidFill>
              </a:rPr>
              <a:t>ù en est-on </a:t>
            </a:r>
            <a:r>
              <a:rPr lang="fr-FR" sz="6000" b="1" dirty="0" smtClean="0">
                <a:solidFill>
                  <a:srgbClr val="FFFBFF"/>
                </a:solidFill>
              </a:rPr>
              <a:t>?</a:t>
            </a:r>
            <a:endParaRPr lang="fr-FR" sz="6000" dirty="0">
              <a:solidFill>
                <a:srgbClr val="FFFB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3323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1016" y="534906"/>
            <a:ext cx="3962400" cy="1087883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Les objectifs </a:t>
            </a:r>
            <a:r>
              <a:rPr lang="fr-FR" sz="4000" b="1" i="1" dirty="0" smtClean="0">
                <a:solidFill>
                  <a:schemeClr val="accent1">
                    <a:lumMod val="75000"/>
                  </a:schemeClr>
                </a:solidFill>
              </a:rPr>
              <a:t>CAE</a:t>
            </a:r>
            <a:r>
              <a:rPr lang="fr-FR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dans le </a:t>
            </a:r>
            <a:r>
              <a:rPr lang="fr-FR" sz="4000" b="1" dirty="0" smtClean="0">
                <a:solidFill>
                  <a:schemeClr val="accent1">
                    <a:lumMod val="75000"/>
                  </a:schemeClr>
                </a:solidFill>
              </a:rPr>
              <a:t>SRADDET</a:t>
            </a:r>
            <a:endParaRPr lang="fr-FR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hape 129"/>
          <p:cNvSpPr/>
          <p:nvPr/>
        </p:nvSpPr>
        <p:spPr>
          <a:xfrm>
            <a:off x="4473072" y="534906"/>
            <a:ext cx="940470" cy="846054"/>
          </a:xfrm>
          <a:prstGeom prst="teardrop">
            <a:avLst>
              <a:gd name="adj" fmla="val 100000"/>
            </a:avLst>
          </a:prstGeom>
          <a:solidFill>
            <a:srgbClr val="16779B"/>
          </a:solidFill>
          <a:ln w="12700" cap="flat" cmpd="sng">
            <a:solidFill>
              <a:srgbClr val="8EC21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6000" tIns="45700" rIns="360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CGCT</a:t>
            </a:r>
            <a:r>
              <a:rPr lang="fr-FR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fr-FR" sz="1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Art. L4251-1</a:t>
            </a:r>
            <a:endParaRPr sz="1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30"/>
          <p:cNvSpPr/>
          <p:nvPr/>
        </p:nvSpPr>
        <p:spPr>
          <a:xfrm>
            <a:off x="5569284" y="534906"/>
            <a:ext cx="6420853" cy="4946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16779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fr-FR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SRADDET fixe les </a:t>
            </a:r>
            <a:r>
              <a:rPr lang="fr-FR" sz="1800" b="1" dirty="0">
                <a:solidFill>
                  <a:srgbClr val="16779B"/>
                </a:solidFill>
                <a:latin typeface="Calibri"/>
                <a:ea typeface="Calibri"/>
                <a:cs typeface="Calibri"/>
                <a:sym typeface="Calibri"/>
              </a:rPr>
              <a:t>objectifs de moyen et long termes </a:t>
            </a:r>
            <a:r>
              <a:rPr lang="fr-FR" sz="1800" b="1" dirty="0" smtClean="0">
                <a:solidFill>
                  <a:srgbClr val="16779B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fr-FR" sz="1800" b="1" dirty="0" smtClean="0">
                <a:solidFill>
                  <a:srgbClr val="16779B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800" b="1" dirty="0" smtClean="0">
                <a:solidFill>
                  <a:srgbClr val="16779B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fr-FR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 </a:t>
            </a:r>
            <a:r>
              <a:rPr lang="fr-F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territoire de la région </a:t>
            </a:r>
            <a:r>
              <a:rPr lang="fr-FR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fr-FR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en </a:t>
            </a:r>
            <a:r>
              <a:rPr lang="fr-F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matière : </a:t>
            </a:r>
            <a:r>
              <a:rPr lang="fr-FR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fr-FR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d'équilibre </a:t>
            </a: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et d'égalité des territoires</a:t>
            </a: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sz="1800" b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d'implantation </a:t>
            </a: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des différentes infrastructures d'intérêt </a:t>
            </a: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régional</a:t>
            </a:r>
            <a:endParaRPr sz="1800" b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désenclavement des territoires ruraux, </a:t>
            </a:r>
            <a:endParaRPr sz="1800" b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d'habitat</a:t>
            </a:r>
            <a:endParaRPr sz="1800" b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gestion économe de </a:t>
            </a: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l'espace</a:t>
            </a:r>
            <a:endParaRPr sz="1800" b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d'intermodalité </a:t>
            </a: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et de développement des </a:t>
            </a: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transports</a:t>
            </a:r>
            <a:endParaRPr sz="1800" b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maîtrise et de valorisation de </a:t>
            </a: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l'énergie</a:t>
            </a:r>
            <a:endParaRPr sz="1800" b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lutte contre le changement </a:t>
            </a: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climatique</a:t>
            </a:r>
            <a:endParaRPr sz="1800" b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pollution de </a:t>
            </a: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l'air</a:t>
            </a:r>
            <a:endParaRPr sz="1800" b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protection et de restauration de la </a:t>
            </a: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biodiversité </a:t>
            </a:r>
            <a:endParaRPr sz="1800" b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prévention et de gestion des déchets. 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Shape 130"/>
          <p:cNvSpPr/>
          <p:nvPr/>
        </p:nvSpPr>
        <p:spPr>
          <a:xfrm>
            <a:off x="5569283" y="534906"/>
            <a:ext cx="6420853" cy="4946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16779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fr-FR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SRADDET </a:t>
            </a:r>
            <a:r>
              <a:rPr lang="fr-FR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fixe les </a:t>
            </a:r>
            <a:r>
              <a:rPr lang="fr-FR" sz="1800" b="1" dirty="0" smtClean="0">
                <a:solidFill>
                  <a:srgbClr val="16779B"/>
                </a:solidFill>
                <a:latin typeface="Calibri"/>
                <a:ea typeface="Calibri"/>
                <a:cs typeface="Calibri"/>
                <a:sym typeface="Calibri"/>
              </a:rPr>
              <a:t>objectifs </a:t>
            </a:r>
            <a:r>
              <a:rPr lang="fr-FR" sz="1800" b="1" dirty="0">
                <a:solidFill>
                  <a:srgbClr val="16779B"/>
                </a:solidFill>
                <a:latin typeface="Calibri"/>
                <a:ea typeface="Calibri"/>
                <a:cs typeface="Calibri"/>
                <a:sym typeface="Calibri"/>
              </a:rPr>
              <a:t>de moyen et long termes </a:t>
            </a:r>
            <a:r>
              <a:rPr lang="fr-FR" sz="1800" b="1" dirty="0" smtClean="0">
                <a:solidFill>
                  <a:srgbClr val="16779B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fr-FR" sz="1800" b="1" dirty="0" smtClean="0">
                <a:solidFill>
                  <a:srgbClr val="16779B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800" b="1" dirty="0" smtClean="0">
                <a:solidFill>
                  <a:srgbClr val="16779B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fr-FR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 </a:t>
            </a:r>
            <a:r>
              <a:rPr lang="fr-F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territoire de la région </a:t>
            </a:r>
            <a:r>
              <a:rPr lang="fr-FR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fr-FR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en </a:t>
            </a:r>
            <a:r>
              <a:rPr lang="fr-F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matière : </a:t>
            </a:r>
            <a:r>
              <a:rPr lang="fr-FR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fr-FR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d'équilibre </a:t>
            </a: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et d'égalité des territoires</a:t>
            </a: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sz="1800" b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d'implantation </a:t>
            </a: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des différentes infrastructures d'intérêt </a:t>
            </a: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régional</a:t>
            </a:r>
            <a:endParaRPr sz="1800" b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désenclavement des territoires ruraux, </a:t>
            </a:r>
            <a:endParaRPr sz="1800" b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d'</a:t>
            </a:r>
            <a:r>
              <a:rPr lang="fr-FR" sz="1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habitat</a:t>
            </a:r>
            <a:endParaRPr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fr-FR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gestion économe de </a:t>
            </a:r>
            <a:r>
              <a:rPr lang="fr-FR" sz="1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l'espace</a:t>
            </a:r>
            <a:endParaRPr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d'intermodalité </a:t>
            </a: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et de développement des </a:t>
            </a:r>
            <a:r>
              <a:rPr lang="fr-FR" sz="1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transports</a:t>
            </a:r>
            <a:endParaRPr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fr-FR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maîtrise et de valorisation de </a:t>
            </a:r>
            <a:r>
              <a:rPr lang="fr-FR" sz="1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l'énergie</a:t>
            </a:r>
            <a:endParaRPr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fr-FR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lutte contre le changement </a:t>
            </a:r>
            <a:r>
              <a:rPr lang="fr-FR" sz="1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climatique</a:t>
            </a:r>
            <a:endParaRPr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fr-FR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pollution de </a:t>
            </a:r>
            <a:r>
              <a:rPr lang="fr-FR" sz="1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l'air</a:t>
            </a:r>
            <a:endParaRPr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protection et de restauration de la </a:t>
            </a:r>
            <a:r>
              <a:rPr lang="fr-FR" sz="1800" b="1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biodiversité </a:t>
            </a:r>
            <a:endParaRPr sz="1800" b="1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prévention et de gestion des </a:t>
            </a:r>
            <a:r>
              <a:rPr lang="fr-FR" sz="1800" b="1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déchets</a:t>
            </a: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1" y="5775077"/>
            <a:ext cx="1019175" cy="1019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6" y="1772753"/>
            <a:ext cx="3506545" cy="193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8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/>
          </p:nvPr>
        </p:nvGraphicFramePr>
        <p:xfrm>
          <a:off x="-1" y="1"/>
          <a:ext cx="12192000" cy="6956695"/>
        </p:xfrm>
        <a:graphic>
          <a:graphicData uri="http://schemas.openxmlformats.org/drawingml/2006/table">
            <a:tbl>
              <a:tblPr firstRow="1" firstCol="1" bandRow="1"/>
              <a:tblGrid>
                <a:gridCol w="1045028"/>
                <a:gridCol w="509117"/>
                <a:gridCol w="8401225"/>
                <a:gridCol w="1081825"/>
                <a:gridCol w="1154805"/>
              </a:tblGrid>
              <a:tr h="441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Thème</a:t>
                      </a:r>
                      <a:endParaRPr lang="fr-FR" sz="16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Obj</a:t>
                      </a: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. N°</a:t>
                      </a:r>
                      <a:endParaRPr lang="fr-FR" sz="16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Les 14 </a:t>
                      </a:r>
                      <a:r>
                        <a:rPr lang="fr-FR" sz="28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objectifs stratégiques </a:t>
                      </a:r>
                      <a:r>
                        <a:rPr lang="fr-FR" sz="2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(domaine Climat-Air-Energie) </a:t>
                      </a:r>
                      <a:endParaRPr lang="fr-FR" sz="12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GES</a:t>
                      </a:r>
                      <a:endParaRPr lang="fr-FR" sz="1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Energie</a:t>
                      </a:r>
                      <a:endParaRPr lang="fr-FR" sz="1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2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1. </a:t>
                      </a:r>
                      <a:r>
                        <a:rPr lang="fr-FR" sz="12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Industrie </a:t>
                      </a: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et mode de production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Améliorer les procédés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(meilleures technologies disponibles ; technologies de rupture ; économie circulaire ; l’écologie industrielle et territoriale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-7 162 </a:t>
                      </a: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- 14 476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9824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r>
                        <a:rPr lang="fr-FR" sz="12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2</a:t>
                      </a: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. </a:t>
                      </a:r>
                      <a:r>
                        <a:rPr lang="fr-FR" sz="12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Résidentiel</a:t>
                      </a: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, tertiaire, Aménagement foncier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2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Réhabiliter thermiquement le bâti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3 000 </a:t>
                      </a: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10 600 </a:t>
                      </a: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5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Privilégier le renouvellement urbain à l’extension urbaine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-354 </a:t>
                      </a: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-1 395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080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4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Réduire le rythme d’artificialisation des sols (hors grands projets)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41311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3.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Transport Mobilité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5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Encourager des véhicules moins émetteurs de GES et moins polluant </a:t>
                      </a:r>
                      <a:b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</a:b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(électriques et/ou gaz) 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1 720 </a:t>
                      </a: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5 650 </a:t>
                      </a: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131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6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Proposer des conditions de déplacement soutenable : Améliorer les conditions de déplacement en transport (en transport en commun et sur le réseau routier)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-336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1 255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98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7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Favoriser les alternatives et compléments à la voiture individuelle 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313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1 284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272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8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Augmenter la part modale du fluvial et du ferroviaire</a:t>
                      </a:r>
                      <a:b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</a:b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pour le transport de marchandises 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298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1155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982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9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Favoriser des formes de logistique urbaine et de desserte du dernier Km plus efficaces (OS3)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-416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1 681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61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r>
                        <a:rPr lang="fr-FR" sz="12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4</a:t>
                      </a:r>
                      <a:r>
                        <a:rPr lang="fr-FR" sz="12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. </a:t>
                      </a:r>
                      <a:endParaRPr lang="fr-FR" sz="1200" b="1" dirty="0" smtClean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Gadugi" panose="020B0502040204020203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Agriculture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10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Maintenir et restaurer les services systémiques rendus des sols </a:t>
                      </a:r>
                      <a:r>
                        <a:rPr lang="fr-FR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(</a:t>
                      </a:r>
                      <a:r>
                        <a:rPr lang="fr-FR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dont « piège à carbone »); 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13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5. Energies renouvelables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11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Développer l’autonomie énergétique des territoires et des entreprises </a:t>
                      </a:r>
                      <a:b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</a:b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(multiplier par 2 la part des énergies renouvelables d’ici 2030 ; de 17 à 36 TWh) 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3 400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+ </a:t>
                      </a: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36 T</a:t>
                      </a: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Wh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0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6. Adaptation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12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Adapter les territoires au changement climatique 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7.     Air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13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Améliorer la qualité de l’air </a:t>
                      </a:r>
                      <a:r>
                        <a:rPr lang="fr-FR" sz="14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: </a:t>
                      </a:r>
                      <a:r>
                        <a:rPr lang="fr-FR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diminuer les émissions de </a:t>
                      </a:r>
                      <a:r>
                        <a:rPr lang="fr-FR" sz="14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NOx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2206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7.    GES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14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Réduire les consommations d’énergie et des gaz à effet de serre (- </a:t>
                      </a:r>
                      <a:r>
                        <a:rPr lang="fr-FR" sz="14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18 134 </a:t>
                      </a:r>
                      <a:r>
                        <a:rPr lang="fr-FR" sz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r>
                        <a:rPr lang="fr-FR" sz="14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avant 2030)  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</a:t>
                      </a:r>
                      <a:endParaRPr lang="fr-FR" sz="140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5147"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TOTAL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 </a:t>
                      </a:r>
                      <a:r>
                        <a:rPr lang="fr-FR" sz="14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18 134</a:t>
                      </a:r>
                      <a:r>
                        <a:rPr lang="fr-FR" sz="14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</a:t>
                      </a:r>
                      <a:r>
                        <a:rPr lang="fr-FR" sz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kTeqCO2/an</a:t>
                      </a:r>
                      <a:r>
                        <a:rPr lang="fr-FR" sz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 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fr-FR" sz="14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- </a:t>
                      </a:r>
                      <a:r>
                        <a:rPr lang="fr-FR" sz="14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39 564</a:t>
                      </a:r>
                      <a:r>
                        <a:rPr lang="fr-FR" sz="14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 </a:t>
                      </a:r>
                      <a:r>
                        <a:rPr lang="fr-FR" sz="120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Gwh</a:t>
                      </a:r>
                      <a:r>
                        <a:rPr lang="fr-FR" sz="12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Gadugi" panose="020B0502040204020203" pitchFamily="34" charset="0"/>
                        </a:rPr>
                        <a:t>/an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- 19%</a:t>
                      </a:r>
                      <a:endParaRPr lang="fr-FR" sz="1400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38200" y="1978983"/>
            <a:ext cx="1174445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10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altLang="fr-FR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73585" y="236592"/>
            <a:ext cx="10679723" cy="5076093"/>
          </a:xfrm>
          <a:prstGeom prst="rect">
            <a:avLst/>
          </a:prstGeom>
          <a:solidFill>
            <a:srgbClr val="E2EFD9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528637" y="1313838"/>
            <a:ext cx="2254239" cy="215443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4472C4">
                    <a:lumMod val="75000"/>
                  </a:srgbClr>
                </a:solidFill>
              </a:rPr>
              <a:t>Objectif transversal</a:t>
            </a:r>
            <a:br>
              <a:rPr lang="fr-FR" b="1" dirty="0" smtClean="0">
                <a:solidFill>
                  <a:srgbClr val="4472C4">
                    <a:lumMod val="75000"/>
                  </a:srgbClr>
                </a:solidFill>
              </a:rPr>
            </a:br>
            <a:r>
              <a:rPr lang="fr-FR" dirty="0" smtClean="0">
                <a:solidFill>
                  <a:srgbClr val="4472C4">
                    <a:lumMod val="75000"/>
                  </a:srgbClr>
                </a:solidFill>
              </a:rPr>
              <a:t>… à atteindre via les 12 premiers objectifs Climat/air/énergie</a:t>
            </a:r>
            <a:br>
              <a:rPr lang="fr-FR" dirty="0" smtClean="0">
                <a:solidFill>
                  <a:srgbClr val="4472C4">
                    <a:lumMod val="75000"/>
                  </a:srgbClr>
                </a:solidFill>
              </a:rPr>
            </a:br>
            <a:r>
              <a:rPr lang="fr-FR" sz="800" dirty="0" smtClean="0">
                <a:solidFill>
                  <a:srgbClr val="4472C4">
                    <a:lumMod val="75000"/>
                  </a:srgbClr>
                </a:solidFill>
              </a:rPr>
              <a:t/>
            </a:r>
            <a:br>
              <a:rPr lang="fr-FR" sz="800" dirty="0" smtClean="0">
                <a:solidFill>
                  <a:srgbClr val="4472C4">
                    <a:lumMod val="75000"/>
                  </a:srgbClr>
                </a:solidFill>
              </a:rPr>
            </a:br>
            <a:r>
              <a:rPr lang="fr-FR" i="1" dirty="0" smtClean="0">
                <a:solidFill>
                  <a:srgbClr val="4472C4">
                    <a:lumMod val="75000"/>
                  </a:srgbClr>
                </a:solidFill>
              </a:rPr>
              <a:t>(notamment</a:t>
            </a:r>
            <a:br>
              <a:rPr lang="fr-FR" i="1" dirty="0" smtClean="0">
                <a:solidFill>
                  <a:srgbClr val="4472C4">
                    <a:lumMod val="75000"/>
                  </a:srgbClr>
                </a:solidFill>
              </a:rPr>
            </a:br>
            <a:r>
              <a:rPr lang="fr-FR" i="1" dirty="0">
                <a:solidFill>
                  <a:srgbClr val="4472C4">
                    <a:lumMod val="75000"/>
                  </a:srgbClr>
                </a:solidFill>
              </a:rPr>
              <a:t>T</a:t>
            </a:r>
            <a:r>
              <a:rPr lang="fr-FR" i="1" dirty="0" smtClean="0">
                <a:solidFill>
                  <a:srgbClr val="4472C4">
                    <a:lumMod val="75000"/>
                  </a:srgbClr>
                </a:solidFill>
              </a:rPr>
              <a:t>ransport et Résidentiel/Tertiaire)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202375" y="1421153"/>
            <a:ext cx="301725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4472C4">
                    <a:lumMod val="75000"/>
                  </a:srgbClr>
                </a:solidFill>
              </a:rPr>
              <a:t>Résultats </a:t>
            </a:r>
            <a:r>
              <a:rPr lang="fr-FR" b="1" u="sng" dirty="0" smtClean="0">
                <a:solidFill>
                  <a:srgbClr val="4472C4">
                    <a:lumMod val="75000"/>
                  </a:srgbClr>
                </a:solidFill>
              </a:rPr>
              <a:t>attendus  (2030)</a:t>
            </a:r>
            <a:endParaRPr lang="fr-FR" b="1" dirty="0">
              <a:solidFill>
                <a:srgbClr val="4472C4">
                  <a:lumMod val="75000"/>
                </a:srgbClr>
              </a:solidFill>
            </a:endParaRPr>
          </a:p>
          <a:p>
            <a:r>
              <a:rPr lang="fr-FR" sz="1600" dirty="0" smtClean="0">
                <a:solidFill>
                  <a:srgbClr val="4472C4">
                    <a:lumMod val="75000"/>
                  </a:srgbClr>
                </a:solidFill>
              </a:rPr>
              <a:t> </a:t>
            </a:r>
            <a:endParaRPr lang="fr-FR" sz="1600" dirty="0">
              <a:solidFill>
                <a:srgbClr val="4472C4">
                  <a:lumMod val="75000"/>
                </a:srgbClr>
              </a:solidFill>
            </a:endParaRPr>
          </a:p>
          <a:p>
            <a:r>
              <a:rPr lang="fr-FR" sz="1600" dirty="0" smtClean="0">
                <a:solidFill>
                  <a:srgbClr val="4472C4">
                    <a:lumMod val="75000"/>
                  </a:srgbClr>
                </a:solidFill>
              </a:rPr>
              <a:t>Diminuer </a:t>
            </a:r>
            <a:r>
              <a:rPr lang="fr-FR" sz="1600" dirty="0">
                <a:solidFill>
                  <a:srgbClr val="4472C4">
                    <a:lumMod val="75000"/>
                  </a:srgbClr>
                </a:solidFill>
              </a:rPr>
              <a:t>les émissions </a:t>
            </a:r>
            <a:r>
              <a:rPr lang="fr-FR" sz="1600" dirty="0" smtClean="0">
                <a:solidFill>
                  <a:srgbClr val="4472C4">
                    <a:lumMod val="75000"/>
                  </a:srgbClr>
                </a:solidFill>
              </a:rPr>
              <a:t>de </a:t>
            </a:r>
            <a:r>
              <a:rPr lang="fr-FR" sz="1600" dirty="0" err="1" smtClean="0">
                <a:solidFill>
                  <a:srgbClr val="4472C4">
                    <a:lumMod val="75000"/>
                  </a:srgbClr>
                </a:solidFill>
              </a:rPr>
              <a:t>NOx</a:t>
            </a:r>
            <a:r>
              <a:rPr lang="fr-FR" sz="1600" dirty="0" smtClean="0">
                <a:solidFill>
                  <a:srgbClr val="4472C4">
                    <a:lumMod val="75000"/>
                  </a:srgbClr>
                </a:solidFill>
              </a:rPr>
              <a:t> :     </a:t>
            </a:r>
          </a:p>
          <a:p>
            <a:r>
              <a:rPr lang="fr-FR" sz="1600" dirty="0" smtClean="0">
                <a:solidFill>
                  <a:srgbClr val="4472C4">
                    <a:lumMod val="75000"/>
                  </a:srgbClr>
                </a:solidFill>
              </a:rPr>
              <a:t>- 71,2 kT   </a:t>
            </a:r>
            <a:r>
              <a:rPr lang="fr-FR" sz="1600" dirty="0">
                <a:solidFill>
                  <a:srgbClr val="4472C4">
                    <a:lumMod val="75000"/>
                  </a:srgbClr>
                </a:solidFill>
              </a:rPr>
              <a:t>en </a:t>
            </a:r>
            <a:r>
              <a:rPr lang="fr-FR" sz="1600" dirty="0" smtClean="0">
                <a:solidFill>
                  <a:srgbClr val="4472C4">
                    <a:lumMod val="75000"/>
                  </a:srgbClr>
                </a:solidFill>
              </a:rPr>
              <a:t>2030 </a:t>
            </a:r>
          </a:p>
          <a:p>
            <a:pPr marL="285750" indent="-285750">
              <a:buFontTx/>
              <a:buChar char="-"/>
            </a:pPr>
            <a:endParaRPr lang="fr-FR" sz="1600" dirty="0" smtClean="0">
              <a:solidFill>
                <a:srgbClr val="4472C4">
                  <a:lumMod val="75000"/>
                </a:srgbClr>
              </a:solidFill>
            </a:endParaRPr>
          </a:p>
          <a:p>
            <a:r>
              <a:rPr lang="fr-FR" sz="1600" dirty="0">
                <a:solidFill>
                  <a:srgbClr val="4472C4">
                    <a:lumMod val="75000"/>
                  </a:srgbClr>
                </a:solidFill>
              </a:rPr>
              <a:t>Diminuer les émissions de </a:t>
            </a:r>
            <a:r>
              <a:rPr lang="fr-FR" sz="1600" dirty="0" smtClean="0">
                <a:solidFill>
                  <a:srgbClr val="4472C4">
                    <a:lumMod val="75000"/>
                  </a:srgbClr>
                </a:solidFill>
              </a:rPr>
              <a:t>PM</a:t>
            </a:r>
            <a:r>
              <a:rPr lang="fr-FR" sz="1400" dirty="0" smtClean="0">
                <a:solidFill>
                  <a:srgbClr val="4472C4">
                    <a:lumMod val="75000"/>
                  </a:srgbClr>
                </a:solidFill>
              </a:rPr>
              <a:t>10</a:t>
            </a:r>
            <a:r>
              <a:rPr lang="fr-FR" sz="1600" dirty="0" smtClean="0">
                <a:solidFill>
                  <a:srgbClr val="4472C4">
                    <a:lumMod val="75000"/>
                  </a:srgbClr>
                </a:solidFill>
              </a:rPr>
              <a:t> :    </a:t>
            </a:r>
          </a:p>
          <a:p>
            <a:r>
              <a:rPr lang="fr-FR" sz="1600" dirty="0" smtClean="0">
                <a:solidFill>
                  <a:srgbClr val="4472C4">
                    <a:lumMod val="75000"/>
                  </a:srgbClr>
                </a:solidFill>
              </a:rPr>
              <a:t>- 10,5 </a:t>
            </a:r>
            <a:r>
              <a:rPr lang="fr-FR" sz="1600" dirty="0">
                <a:solidFill>
                  <a:srgbClr val="4472C4">
                    <a:lumMod val="75000"/>
                  </a:srgbClr>
                </a:solidFill>
              </a:rPr>
              <a:t>kT  en </a:t>
            </a:r>
            <a:r>
              <a:rPr lang="fr-FR" sz="1600" dirty="0" smtClean="0">
                <a:solidFill>
                  <a:srgbClr val="4472C4">
                    <a:lumMod val="75000"/>
                  </a:srgbClr>
                </a:solidFill>
              </a:rPr>
              <a:t>2030</a:t>
            </a:r>
            <a:r>
              <a:rPr lang="fr-FR" sz="1400" dirty="0">
                <a:solidFill>
                  <a:prstClr val="black"/>
                </a:solidFill>
              </a:rPr>
              <a:t> </a:t>
            </a:r>
          </a:p>
          <a:p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705095" y="421272"/>
            <a:ext cx="550064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prstClr val="black"/>
                </a:solidFill>
              </a:rPr>
              <a:t>Améliorer la qualité de </a:t>
            </a:r>
            <a:r>
              <a:rPr lang="fr-FR" sz="2000" b="1" dirty="0" smtClean="0">
                <a:solidFill>
                  <a:prstClr val="black"/>
                </a:solidFill>
              </a:rPr>
              <a:t>l’air en lien avec les enjeux de santé publique et de la qualité de la vie</a:t>
            </a:r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2" name="Flèche droite 1"/>
          <p:cNvSpPr/>
          <p:nvPr/>
        </p:nvSpPr>
        <p:spPr>
          <a:xfrm>
            <a:off x="3737857" y="2021923"/>
            <a:ext cx="404242" cy="413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630999" y="359717"/>
            <a:ext cx="107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rgbClr val="70AD47">
                    <a:lumMod val="40000"/>
                    <a:lumOff val="60000"/>
                  </a:srgbClr>
                </a:solidFill>
              </a:rPr>
              <a:t>Air</a:t>
            </a:r>
            <a:endParaRPr lang="fr-FR" sz="4400" b="1" dirty="0">
              <a:solidFill>
                <a:srgbClr val="70AD47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963" y="306717"/>
            <a:ext cx="3443117" cy="22331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238" y="2815795"/>
            <a:ext cx="3449839" cy="24011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8922328" y="253534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E7E6E6">
                    <a:lumMod val="50000"/>
                  </a:srgbClr>
                </a:solidFill>
              </a:rPr>
              <a:t>2012   </a:t>
            </a:r>
            <a:r>
              <a:rPr lang="fr-FR" dirty="0" smtClean="0">
                <a:solidFill>
                  <a:srgbClr val="E7E6E6">
                    <a:lumMod val="50000"/>
                  </a:srgbClr>
                </a:solidFill>
              </a:rPr>
              <a:t>-&gt;</a:t>
            </a:r>
            <a:r>
              <a:rPr lang="fr-FR" b="1" dirty="0" smtClean="0">
                <a:solidFill>
                  <a:srgbClr val="E7E6E6">
                    <a:lumMod val="50000"/>
                  </a:srgbClr>
                </a:solidFill>
              </a:rPr>
              <a:t>    2020</a:t>
            </a:r>
            <a:r>
              <a:rPr lang="fr-FR" dirty="0" smtClean="0">
                <a:solidFill>
                  <a:srgbClr val="E7E6E6">
                    <a:lumMod val="50000"/>
                  </a:srgbClr>
                </a:solidFill>
              </a:rPr>
              <a:t>   -&gt;   </a:t>
            </a:r>
            <a:r>
              <a:rPr lang="fr-FR" b="1" dirty="0" smtClean="0">
                <a:solidFill>
                  <a:srgbClr val="E7E6E6">
                    <a:lumMod val="50000"/>
                  </a:srgbClr>
                </a:solidFill>
              </a:rPr>
              <a:t>2030</a:t>
            </a:r>
            <a:endParaRPr lang="fr-FR" b="1" dirty="0">
              <a:solidFill>
                <a:srgbClr val="E7E6E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3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912592" y="2774505"/>
            <a:ext cx="4721629" cy="36332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21 septembre</a:t>
            </a:r>
            <a:r>
              <a:rPr lang="fr-FR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Prochain</a:t>
            </a:r>
            <a:r>
              <a:rPr lang="fr-FR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fr-FR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fr-FR" sz="4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Journée d’échanges</a:t>
            </a:r>
            <a:r>
              <a:rPr lang="fr-FR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fr-FR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fr-FR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fr-FR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fr-FR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- avec les PPA </a:t>
            </a:r>
            <a:br>
              <a:rPr lang="fr-FR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fr-FR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- sur </a:t>
            </a:r>
            <a:r>
              <a:rPr lang="fr-FR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les règles générales du SRADDET </a:t>
            </a:r>
            <a:r>
              <a:rPr lang="fr-FR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(qui </a:t>
            </a:r>
            <a:r>
              <a:rPr lang="fr-FR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s’appliqueront aux </a:t>
            </a:r>
            <a:r>
              <a:rPr lang="fr-FR" sz="2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PCAET) </a:t>
            </a:r>
            <a:endParaRPr lang="fr-FR" sz="28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1" y="5775077"/>
            <a:ext cx="1019175" cy="1019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à coins arrondis 7"/>
          <p:cNvSpPr/>
          <p:nvPr/>
        </p:nvSpPr>
        <p:spPr>
          <a:xfrm>
            <a:off x="3912592" y="1409074"/>
            <a:ext cx="4721629" cy="1184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Consultation </a:t>
            </a:r>
            <a:r>
              <a:rPr lang="fr-FR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(3 mois) </a:t>
            </a:r>
            <a:br>
              <a:rPr lang="fr-FR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fr-FR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en cours, jusqu’au 9 oct.</a:t>
            </a:r>
            <a:endParaRPr lang="fr-FR" sz="24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912592" y="629587"/>
            <a:ext cx="4721629" cy="5907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Rappels</a:t>
            </a:r>
            <a:endParaRPr lang="fr-FR" sz="24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36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620" y="0"/>
            <a:ext cx="7275497" cy="6858000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2701" y="114302"/>
            <a:ext cx="5443727" cy="517466"/>
          </a:xfrm>
          <a:prstGeom prst="rect">
            <a:avLst/>
          </a:prstGeom>
          <a:solidFill>
            <a:srgbClr val="4C81B1"/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PCAET </a:t>
            </a:r>
            <a:r>
              <a:rPr lang="fr-FR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: où en est-on ?</a:t>
            </a:r>
            <a:endParaRPr lang="fr-FR" altLang="fr-FR" sz="3200" b="1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360187" y="563312"/>
            <a:ext cx="2472086" cy="1496291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77 EPCI </a:t>
            </a:r>
            <a:r>
              <a:rPr lang="fr-FR" sz="2400" b="1" dirty="0"/>
              <a:t>concernées  </a:t>
            </a:r>
            <a:br>
              <a:rPr lang="fr-FR" sz="2400" b="1" dirty="0"/>
            </a:br>
            <a:r>
              <a:rPr lang="fr-FR" sz="2000" b="1" dirty="0" smtClean="0"/>
              <a:t>quasi totalité </a:t>
            </a:r>
          </a:p>
          <a:p>
            <a:pPr algn="ctr"/>
            <a:r>
              <a:rPr lang="fr-FR" sz="2000" b="1" dirty="0" smtClean="0"/>
              <a:t>du </a:t>
            </a:r>
            <a:r>
              <a:rPr lang="fr-FR" sz="2000" b="1" dirty="0"/>
              <a:t>territoire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0287086" y="55077"/>
            <a:ext cx="186205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PCAET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avancement des démarches d'élaboration au 31 aout 2018</a:t>
            </a:r>
          </a:p>
          <a:p>
            <a:endParaRPr lang="fr-FR" dirty="0"/>
          </a:p>
        </p:txBody>
      </p:sp>
      <p:sp>
        <p:nvSpPr>
          <p:cNvPr id="12" name="Sous-titre 2"/>
          <p:cNvSpPr txBox="1">
            <a:spLocks/>
          </p:cNvSpPr>
          <p:nvPr/>
        </p:nvSpPr>
        <p:spPr>
          <a:xfrm>
            <a:off x="197424" y="1311458"/>
            <a:ext cx="3645506" cy="3920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Plus de 30 obligés ont lancé la démarche (délibération)   :  </a:t>
            </a:r>
            <a:b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     30  au 31 août 2018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b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     soit 48%  ; 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     = orange foncé sur la carte</a:t>
            </a:r>
            <a:b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… mais sans PCAET déjà adopté.</a:t>
            </a:r>
            <a:b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fr-FR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D’autres transfèrent cette compétence au </a:t>
            </a:r>
            <a:r>
              <a:rPr lang="fr-FR" sz="2000" dirty="0" err="1" smtClean="0">
                <a:solidFill>
                  <a:schemeClr val="accent1">
                    <a:lumMod val="75000"/>
                  </a:schemeClr>
                </a:solidFill>
              </a:rPr>
              <a:t>SCoT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fr-F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2701" y="114302"/>
            <a:ext cx="5443727" cy="517466"/>
          </a:xfrm>
          <a:prstGeom prst="rect">
            <a:avLst/>
          </a:prstGeom>
          <a:solidFill>
            <a:srgbClr val="4C81B1"/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PCAET </a:t>
            </a:r>
            <a:r>
              <a:rPr lang="fr-FR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: où en est-on ?</a:t>
            </a:r>
            <a:endParaRPr lang="fr-FR" altLang="fr-FR" sz="3200" b="1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38" y="773512"/>
            <a:ext cx="673100" cy="38481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49215" y="773512"/>
            <a:ext cx="4807213" cy="3801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150" dirty="0">
                <a:solidFill>
                  <a:schemeClr val="accent1">
                    <a:lumMod val="75000"/>
                  </a:schemeClr>
                </a:solidFill>
              </a:rPr>
              <a:t>PCAET </a:t>
            </a:r>
            <a:r>
              <a:rPr lang="fr-FR" sz="2150" dirty="0" smtClean="0">
                <a:solidFill>
                  <a:schemeClr val="accent1">
                    <a:lumMod val="75000"/>
                  </a:schemeClr>
                </a:solidFill>
              </a:rPr>
              <a:t>adopté 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(modifications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à 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apporter)</a:t>
            </a:r>
            <a:endParaRPr lang="fr-FR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2150" dirty="0">
                <a:solidFill>
                  <a:schemeClr val="accent1">
                    <a:lumMod val="75000"/>
                  </a:schemeClr>
                </a:solidFill>
              </a:rPr>
              <a:t>PCAET officiellement engagé</a:t>
            </a:r>
          </a:p>
          <a:p>
            <a:r>
              <a:rPr lang="fr-FR" sz="2150" dirty="0">
                <a:solidFill>
                  <a:schemeClr val="accent1">
                    <a:lumMod val="75000"/>
                  </a:schemeClr>
                </a:solidFill>
              </a:rPr>
              <a:t>Réflexion engagée</a:t>
            </a:r>
          </a:p>
          <a:p>
            <a:r>
              <a:rPr lang="fr-FR" sz="2150" dirty="0">
                <a:solidFill>
                  <a:schemeClr val="accent1">
                    <a:lumMod val="75000"/>
                  </a:schemeClr>
                </a:solidFill>
              </a:rPr>
              <a:t>Pas de lancement ou pas d'information</a:t>
            </a:r>
          </a:p>
          <a:p>
            <a:r>
              <a:rPr lang="fr-FR" sz="2150" dirty="0">
                <a:solidFill>
                  <a:schemeClr val="accent1">
                    <a:lumMod val="75000"/>
                  </a:schemeClr>
                </a:solidFill>
              </a:rPr>
              <a:t>EPCI non obligé</a:t>
            </a:r>
          </a:p>
          <a:p>
            <a:endParaRPr lang="fr-FR" sz="3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SCoT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n'envisageant pas la compétence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PCAET</a:t>
            </a:r>
            <a:endParaRPr lang="fr-FR" sz="10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105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dirty="0" err="1">
                <a:solidFill>
                  <a:schemeClr val="accent1">
                    <a:lumMod val="75000"/>
                  </a:schemeClr>
                </a:solidFill>
              </a:rPr>
              <a:t>SCoT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ayant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pris la compétence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PCAET</a:t>
            </a:r>
            <a:endParaRPr lang="fr-FR" sz="6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Périmètre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des </a:t>
            </a:r>
            <a:r>
              <a:rPr lang="fr-FR" dirty="0" err="1">
                <a:solidFill>
                  <a:schemeClr val="accent1">
                    <a:lumMod val="75000"/>
                  </a:schemeClr>
                </a:solidFill>
              </a:rPr>
              <a:t>SCoT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adoptés</a:t>
            </a:r>
            <a:endParaRPr lang="fr-FR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5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PCET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 valant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PCAET (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jusqu'à 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4 ans 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après date d'adoption)</a:t>
            </a: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623" y="13960"/>
            <a:ext cx="5521377" cy="68580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5119655" y="4574553"/>
            <a:ext cx="2472086" cy="1496291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77 EPCI </a:t>
            </a:r>
            <a:r>
              <a:rPr lang="fr-FR" sz="2400" b="1" dirty="0"/>
              <a:t>concernées  </a:t>
            </a:r>
            <a:br>
              <a:rPr lang="fr-FR" sz="2400" b="1" dirty="0"/>
            </a:br>
            <a:r>
              <a:rPr lang="fr-FR" sz="2000" b="1" dirty="0" smtClean="0"/>
              <a:t>quasi totalité </a:t>
            </a:r>
          </a:p>
          <a:p>
            <a:pPr algn="ctr"/>
            <a:r>
              <a:rPr lang="fr-FR" sz="2000" b="1" dirty="0" smtClean="0"/>
              <a:t>du </a:t>
            </a:r>
            <a:r>
              <a:rPr lang="fr-FR" sz="2000" b="1" dirty="0"/>
              <a:t>territoire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0287086" y="55077"/>
            <a:ext cx="186205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PCAET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avancement des démarches d'élaboration au 31 aout 2018</a:t>
            </a:r>
          </a:p>
          <a:p>
            <a:endParaRPr lang="fr-FR" dirty="0"/>
          </a:p>
        </p:txBody>
      </p:sp>
      <p:sp>
        <p:nvSpPr>
          <p:cNvPr id="12" name="Sous-titre 2"/>
          <p:cNvSpPr txBox="1">
            <a:spLocks/>
          </p:cNvSpPr>
          <p:nvPr/>
        </p:nvSpPr>
        <p:spPr>
          <a:xfrm>
            <a:off x="12701" y="4765283"/>
            <a:ext cx="5106954" cy="2155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Plus de 30 obligés ont lancé la démarche (délibération)   :   30 (au 31 août 2018, </a:t>
            </a:r>
            <a:b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soit 48% ;  orange foncé sur la carte),</a:t>
            </a:r>
            <a:b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… mais sans PCAET déjà adopté.</a:t>
            </a:r>
            <a:b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D’autres transfèrent cette compétence au </a:t>
            </a:r>
            <a:r>
              <a:rPr lang="fr-FR" sz="2000" dirty="0" err="1" smtClean="0">
                <a:solidFill>
                  <a:schemeClr val="accent1">
                    <a:lumMod val="75000"/>
                  </a:schemeClr>
                </a:solidFill>
              </a:rPr>
              <a:t>SCoT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fr-F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81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177800" y="63500"/>
            <a:ext cx="5715000" cy="673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362700" y="1614338"/>
            <a:ext cx="5588000" cy="5146766"/>
          </a:xfrm>
        </p:spPr>
        <p:txBody>
          <a:bodyPr>
            <a:normAutofit/>
          </a:bodyPr>
          <a:lstStyle/>
          <a:p>
            <a:pPr algn="l"/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Objectifs </a:t>
            </a:r>
            <a:b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23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fr-FR" sz="2300" dirty="0">
                <a:solidFill>
                  <a:schemeClr val="accent1">
                    <a:lumMod val="75000"/>
                  </a:schemeClr>
                </a:solidFill>
              </a:rPr>
              <a:t>Cf. loi TECV)</a:t>
            </a:r>
          </a:p>
          <a:p>
            <a:pPr algn="l"/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fr-F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Moins de GES </a:t>
            </a:r>
            <a:b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2400" b="1" dirty="0" smtClean="0">
                <a:solidFill>
                  <a:srgbClr val="FF0000"/>
                </a:solidFill>
              </a:rPr>
              <a:t>Moins de pollution de l’air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(cf. PREPA)</a:t>
            </a:r>
            <a:endParaRPr lang="fr-FR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Moins de dépendance énergétique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Moins de vulnérabilité climatique </a:t>
            </a:r>
            <a:b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(=&gt; </a:t>
            </a:r>
            <a:r>
              <a:rPr lang="fr-FR" sz="2400" i="1" dirty="0" smtClean="0">
                <a:solidFill>
                  <a:schemeClr val="accent1">
                    <a:lumMod val="75000"/>
                  </a:schemeClr>
                </a:solidFill>
              </a:rPr>
              <a:t>adaptation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</a:p>
          <a:p>
            <a:pPr lvl="1" algn="l"/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Démarche 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participative, </a:t>
            </a:r>
          </a:p>
          <a:p>
            <a:pPr lvl="1" algn="l"/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                    </a:t>
            </a:r>
            <a:r>
              <a:rPr lang="fr-FR" sz="2400" dirty="0" err="1" smtClean="0">
                <a:solidFill>
                  <a:schemeClr val="accent1">
                    <a:lumMod val="75000"/>
                  </a:schemeClr>
                </a:solidFill>
              </a:rPr>
              <a:t>co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-construite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2400" dirty="0">
                <a:solidFill>
                  <a:schemeClr val="accent1">
                    <a:lumMod val="75000"/>
                  </a:schemeClr>
                </a:solidFill>
              </a:rPr>
            </a:b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791051884"/>
              </p:ext>
            </p:extLst>
          </p:nvPr>
        </p:nvGraphicFramePr>
        <p:xfrm>
          <a:off x="203200" y="1342437"/>
          <a:ext cx="5689600" cy="3750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à coins arrondis 5"/>
          <p:cNvSpPr/>
          <p:nvPr/>
        </p:nvSpPr>
        <p:spPr>
          <a:xfrm>
            <a:off x="444500" y="5651500"/>
            <a:ext cx="5118100" cy="393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Suivi &amp; évaluation 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1878816" y="128039"/>
            <a:ext cx="242726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6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PCAET</a:t>
            </a:r>
            <a:endParaRPr lang="fr-FR" sz="66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1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177800" y="63500"/>
            <a:ext cx="5715000" cy="673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954200436"/>
              </p:ext>
            </p:extLst>
          </p:nvPr>
        </p:nvGraphicFramePr>
        <p:xfrm>
          <a:off x="203200" y="1342437"/>
          <a:ext cx="5689600" cy="3750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à coins arrondis 5"/>
          <p:cNvSpPr/>
          <p:nvPr/>
        </p:nvSpPr>
        <p:spPr>
          <a:xfrm>
            <a:off x="444500" y="5651500"/>
            <a:ext cx="5118100" cy="393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Suivi &amp; évaluation </a:t>
            </a:r>
          </a:p>
        </p:txBody>
      </p:sp>
      <p:sp>
        <p:nvSpPr>
          <p:cNvPr id="9" name="Rectangle 8"/>
          <p:cNvSpPr/>
          <p:nvPr/>
        </p:nvSpPr>
        <p:spPr>
          <a:xfrm>
            <a:off x="1878816" y="128039"/>
            <a:ext cx="242726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6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PCAET</a:t>
            </a:r>
            <a:endParaRPr lang="fr-FR" sz="66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6159500" y="0"/>
            <a:ext cx="6032500" cy="664773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Diagnostic  </a:t>
            </a:r>
            <a:r>
              <a:rPr lang="fr-FR" sz="2400" b="1" dirty="0" smtClean="0"/>
              <a:t> : </a:t>
            </a:r>
            <a:endParaRPr lang="fr-FR" sz="2400" b="1" dirty="0"/>
          </a:p>
          <a:p>
            <a:pPr lvl="0"/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Inventaire quantifié </a:t>
            </a:r>
            <a:endParaRPr lang="fr-F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des 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émissions 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(directes, indirectes) 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de GES </a:t>
            </a:r>
            <a:endParaRPr lang="fr-FR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fr-FR" sz="1600" dirty="0" smtClean="0">
                <a:solidFill>
                  <a:srgbClr val="FF0000"/>
                </a:solidFill>
              </a:rPr>
              <a:t>des</a:t>
            </a:r>
            <a:r>
              <a:rPr lang="fr-FR" sz="1600" b="1" dirty="0" smtClean="0">
                <a:solidFill>
                  <a:srgbClr val="FF0000"/>
                </a:solidFill>
              </a:rPr>
              <a:t> polluants de l’air</a:t>
            </a:r>
            <a:r>
              <a:rPr lang="fr-FR" sz="1600" dirty="0" smtClean="0">
                <a:solidFill>
                  <a:srgbClr val="FF0000"/>
                </a:solidFill>
              </a:rPr>
              <a:t>  </a:t>
            </a:r>
          </a:p>
          <a:p>
            <a:pPr lvl="1"/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…et des 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potentiels 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réduction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Evaluation</a:t>
            </a:r>
          </a:p>
          <a:p>
            <a:pPr lvl="1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de la séquestration nette de carbone  </a:t>
            </a:r>
          </a:p>
          <a:p>
            <a:pPr lvl="1"/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du potentiel 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développement de puits de carbone ;  </a:t>
            </a:r>
          </a:p>
          <a:p>
            <a:pPr lvl="2"/>
            <a:r>
              <a:rPr lang="fr-FR" sz="1700" i="1" dirty="0" smtClean="0">
                <a:solidFill>
                  <a:schemeClr val="accent1">
                    <a:lumMod val="75000"/>
                  </a:schemeClr>
                </a:solidFill>
              </a:rPr>
              <a:t>ex : « 4/1000 », prairies permanentes, forêt…</a:t>
            </a: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12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fr-FR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État des lieux - énergies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 :</a:t>
            </a:r>
          </a:p>
          <a:p>
            <a:pPr lvl="1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consommations  ; 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potentiel de 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réduction 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…par 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secteurs d’activités,</a:t>
            </a:r>
          </a:p>
          <a:p>
            <a:pPr lvl="1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réseaux 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distribution  d’énergie 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b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enjeux et options 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production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 d’</a:t>
            </a:r>
            <a:r>
              <a:rPr lang="fr-FR" sz="1600" dirty="0" err="1" smtClean="0">
                <a:solidFill>
                  <a:schemeClr val="accent1">
                    <a:lumMod val="75000"/>
                  </a:schemeClr>
                </a:solidFill>
              </a:rPr>
              <a:t>EnR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  ;  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potentiels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 par filières + potentiel 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d’énergie 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de récupération 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et de stockage 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d’énergie</a:t>
            </a:r>
            <a:b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Analyse de la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vulnérabilité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du territoire aux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effets du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 changement 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climatique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(adaptation)</a:t>
            </a:r>
          </a:p>
        </p:txBody>
      </p:sp>
    </p:spTree>
    <p:extLst>
      <p:ext uri="{BB962C8B-B14F-4D97-AF65-F5344CB8AC3E}">
        <p14:creationId xmlns:p14="http://schemas.microsoft.com/office/powerpoint/2010/main" val="429418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177800" y="63500"/>
            <a:ext cx="5715000" cy="673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973880836"/>
              </p:ext>
            </p:extLst>
          </p:nvPr>
        </p:nvGraphicFramePr>
        <p:xfrm>
          <a:off x="203200" y="1342437"/>
          <a:ext cx="5689600" cy="3750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à coins arrondis 5"/>
          <p:cNvSpPr/>
          <p:nvPr/>
        </p:nvSpPr>
        <p:spPr>
          <a:xfrm>
            <a:off x="444500" y="5651500"/>
            <a:ext cx="5118100" cy="393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Suivi &amp; évaluation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878816" y="128039"/>
            <a:ext cx="242726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6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PCAET</a:t>
            </a:r>
            <a:endParaRPr lang="fr-FR" sz="66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6007100" y="148359"/>
            <a:ext cx="5625267" cy="67945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altLang="fr-FR" sz="3500" b="1" dirty="0" smtClean="0">
                <a:solidFill>
                  <a:schemeClr val="accent1">
                    <a:lumMod val="75000"/>
                  </a:schemeClr>
                </a:solidFill>
              </a:rPr>
              <a:t>Stratégie </a:t>
            </a:r>
            <a:r>
              <a:rPr lang="fr-FR" altLang="fr-FR" sz="2000" b="1" dirty="0" smtClean="0">
                <a:solidFill>
                  <a:schemeClr val="accent1">
                    <a:lumMod val="75000"/>
                  </a:schemeClr>
                </a:solidFill>
              </a:rPr>
              <a:t>(actions et moyens) </a:t>
            </a:r>
            <a:br>
              <a:rPr lang="fr-FR" altLang="fr-FR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altLang="fr-FR" sz="3500" b="1" dirty="0" smtClean="0">
                <a:solidFill>
                  <a:schemeClr val="accent1">
                    <a:lumMod val="75000"/>
                  </a:schemeClr>
                </a:solidFill>
              </a:rPr>
              <a:t>pour : </a:t>
            </a:r>
            <a:r>
              <a:rPr lang="fr-FR" altLang="fr-FR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altLang="fr-FR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fr-FR" sz="1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defRPr/>
            </a:pPr>
            <a:r>
              <a:rPr lang="fr-FR" altLang="fr-FR" sz="2200" b="1" dirty="0">
                <a:solidFill>
                  <a:schemeClr val="accent1">
                    <a:lumMod val="75000"/>
                  </a:schemeClr>
                </a:solidFill>
              </a:rPr>
              <a:t>Moins de </a:t>
            </a:r>
            <a:r>
              <a:rPr lang="fr-FR" altLang="fr-FR" sz="2200" b="1" dirty="0" smtClean="0">
                <a:solidFill>
                  <a:schemeClr val="accent1">
                    <a:lumMod val="75000"/>
                  </a:schemeClr>
                </a:solidFill>
              </a:rPr>
              <a:t>GES et </a:t>
            </a:r>
            <a:r>
              <a:rPr lang="fr-FR" altLang="fr-FR" sz="2200" b="1" dirty="0">
                <a:solidFill>
                  <a:srgbClr val="FF0000"/>
                </a:solidFill>
              </a:rPr>
              <a:t>moins de polluants </a:t>
            </a:r>
            <a:r>
              <a:rPr lang="fr-FR" altLang="fr-FR" sz="2200" b="1" dirty="0" smtClean="0">
                <a:solidFill>
                  <a:srgbClr val="FF0000"/>
                </a:solidFill>
              </a:rPr>
              <a:t/>
            </a:r>
            <a:br>
              <a:rPr lang="fr-FR" altLang="fr-FR" sz="2200" b="1" dirty="0" smtClean="0">
                <a:solidFill>
                  <a:srgbClr val="FF0000"/>
                </a:solidFill>
              </a:rPr>
            </a:br>
            <a:r>
              <a:rPr lang="fr-FR" altLang="fr-FR" sz="2200" b="1" dirty="0" smtClean="0">
                <a:solidFill>
                  <a:srgbClr val="FF0000"/>
                </a:solidFill>
              </a:rPr>
              <a:t>de l’air </a:t>
            </a:r>
            <a:r>
              <a:rPr lang="fr-FR" altLang="fr-FR" sz="2000" dirty="0" smtClean="0">
                <a:solidFill>
                  <a:schemeClr val="accent1">
                    <a:lumMod val="75000"/>
                  </a:schemeClr>
                </a:solidFill>
              </a:rPr>
              <a:t>(en </a:t>
            </a:r>
            <a:r>
              <a:rPr lang="fr-FR" altLang="fr-FR" sz="2000" dirty="0">
                <a:solidFill>
                  <a:schemeClr val="accent1">
                    <a:lumMod val="75000"/>
                  </a:schemeClr>
                </a:solidFill>
              </a:rPr>
              <a:t>nombre </a:t>
            </a:r>
            <a:r>
              <a:rPr lang="fr-FR" altLang="fr-FR" sz="2000" u="sng" dirty="0">
                <a:solidFill>
                  <a:schemeClr val="accent1">
                    <a:lumMod val="75000"/>
                  </a:schemeClr>
                </a:solidFill>
              </a:rPr>
              <a:t>et</a:t>
            </a:r>
            <a:r>
              <a:rPr lang="fr-FR" altLang="fr-FR" sz="2000" dirty="0">
                <a:solidFill>
                  <a:schemeClr val="accent1">
                    <a:lumMod val="75000"/>
                  </a:schemeClr>
                </a:solidFill>
              </a:rPr>
              <a:t> en concentration)</a:t>
            </a:r>
            <a:r>
              <a:rPr lang="fr-FR" altLang="fr-FR" sz="2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altLang="fr-FR" sz="2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altLang="fr-FR" sz="2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altLang="fr-FR" sz="22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fr-FR" altLang="fr-FR" sz="22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defRPr/>
            </a:pPr>
            <a:r>
              <a:rPr lang="fr-FR" altLang="fr-FR" sz="2200" b="1" dirty="0">
                <a:solidFill>
                  <a:schemeClr val="accent1">
                    <a:lumMod val="75000"/>
                  </a:schemeClr>
                </a:solidFill>
              </a:rPr>
              <a:t>Plus de </a:t>
            </a:r>
            <a:r>
              <a:rPr lang="fr-FR" altLang="fr-FR" sz="2200" b="1" dirty="0" smtClean="0">
                <a:solidFill>
                  <a:schemeClr val="accent1">
                    <a:lumMod val="75000"/>
                  </a:schemeClr>
                </a:solidFill>
              </a:rPr>
              <a:t>Stocks/Puits </a:t>
            </a:r>
            <a:r>
              <a:rPr lang="fr-FR" altLang="fr-FR" sz="2200" b="1" dirty="0">
                <a:solidFill>
                  <a:schemeClr val="accent1">
                    <a:lumMod val="75000"/>
                  </a:schemeClr>
                </a:solidFill>
              </a:rPr>
              <a:t>de carbone</a:t>
            </a:r>
            <a:r>
              <a:rPr lang="fr-FR" altLang="fr-FR" sz="22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altLang="fr-FR" sz="2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altLang="fr-FR" sz="2000" dirty="0">
                <a:solidFill>
                  <a:schemeClr val="accent1">
                    <a:lumMod val="75000"/>
                  </a:schemeClr>
                </a:solidFill>
              </a:rPr>
              <a:t>(sol, végétation, bois-construction</a:t>
            </a:r>
            <a:r>
              <a:rPr lang="fr-FR" altLang="fr-FR" sz="2000" dirty="0" smtClean="0">
                <a:solidFill>
                  <a:schemeClr val="accent1">
                    <a:lumMod val="75000"/>
                  </a:schemeClr>
                </a:solidFill>
              </a:rPr>
              <a:t>…)</a:t>
            </a:r>
            <a:r>
              <a:rPr lang="fr-FR" altLang="fr-FR" sz="2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altLang="fr-FR" sz="2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altLang="fr-FR" sz="2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altLang="fr-FR" sz="22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fr-FR" altLang="fr-FR" sz="22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defRPr/>
            </a:pPr>
            <a:r>
              <a:rPr lang="fr-FR" altLang="fr-FR" sz="2200" b="1" dirty="0" smtClean="0">
                <a:solidFill>
                  <a:schemeClr val="accent1">
                    <a:lumMod val="75000"/>
                  </a:schemeClr>
                </a:solidFill>
              </a:rPr>
              <a:t>Transition énergétique du territoire</a:t>
            </a:r>
            <a:br>
              <a:rPr lang="fr-FR" altLang="fr-FR" sz="2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altLang="fr-FR" sz="2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altLang="fr-FR" sz="22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fr-FR" altLang="fr-FR" sz="2200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defRPr/>
            </a:pPr>
            <a:r>
              <a:rPr lang="fr-FR" altLang="fr-FR" sz="2200" b="1" dirty="0">
                <a:solidFill>
                  <a:schemeClr val="accent1">
                    <a:lumMod val="75000"/>
                  </a:schemeClr>
                </a:solidFill>
              </a:rPr>
              <a:t>Adaptation</a:t>
            </a:r>
            <a:r>
              <a:rPr lang="fr-FR" altLang="fr-FR" sz="2200" dirty="0">
                <a:solidFill>
                  <a:schemeClr val="accent1">
                    <a:lumMod val="75000"/>
                  </a:schemeClr>
                </a:solidFill>
              </a:rPr>
              <a:t> au changement climatique</a:t>
            </a:r>
          </a:p>
        </p:txBody>
      </p:sp>
    </p:spTree>
    <p:extLst>
      <p:ext uri="{BB962C8B-B14F-4D97-AF65-F5344CB8AC3E}">
        <p14:creationId xmlns:p14="http://schemas.microsoft.com/office/powerpoint/2010/main" val="62429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177800" y="63500"/>
            <a:ext cx="5715000" cy="673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568741946"/>
              </p:ext>
            </p:extLst>
          </p:nvPr>
        </p:nvGraphicFramePr>
        <p:xfrm>
          <a:off x="203200" y="1342437"/>
          <a:ext cx="5689600" cy="3750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à coins arrondis 5"/>
          <p:cNvSpPr/>
          <p:nvPr/>
        </p:nvSpPr>
        <p:spPr>
          <a:xfrm>
            <a:off x="444500" y="5651500"/>
            <a:ext cx="5118100" cy="393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Suivi &amp; évaluation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878816" y="128039"/>
            <a:ext cx="242726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6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PCAET</a:t>
            </a:r>
            <a:endParaRPr lang="fr-FR" sz="66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6159500" y="0"/>
            <a:ext cx="5838962" cy="664773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altLang="fr-FR" b="1" dirty="0" smtClean="0">
                <a:solidFill>
                  <a:schemeClr val="accent1">
                    <a:lumMod val="75000"/>
                  </a:schemeClr>
                </a:solidFill>
              </a:rPr>
              <a:t>Plan d’action de l’EPCI : </a:t>
            </a:r>
            <a:br>
              <a:rPr lang="fr-FR" altLang="fr-FR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altLang="fr-FR" sz="1600" dirty="0" smtClean="0">
                <a:solidFill>
                  <a:schemeClr val="accent1">
                    <a:lumMod val="75000"/>
                  </a:schemeClr>
                </a:solidFill>
              </a:rPr>
              <a:t>=  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priorités &amp; objectifs stratégiques et opérationnels </a:t>
            </a:r>
            <a:b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fr-FR" altLang="fr-FR" sz="14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</a:rPr>
              <a:t>au moins pour les sujets clés précisés par le décret)</a:t>
            </a: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fr-FR" sz="1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Stratégie territoriale 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détaillée ; </a:t>
            </a:r>
            <a:b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et présentant les conséquences  socio-économique ;  en tenant compte du 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coût de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l’action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 et de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l’inaction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  (</a:t>
            </a:r>
            <a:r>
              <a:rPr lang="fr-FR" sz="2000" dirty="0">
                <a:solidFill>
                  <a:srgbClr val="FF0000"/>
                </a:solidFill>
              </a:rPr>
              <a:t>nouveau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br>
              <a:rPr lang="fr-FR" sz="2000" dirty="0">
                <a:solidFill>
                  <a:schemeClr val="accent1">
                    <a:lumMod val="75000"/>
                  </a:schemeClr>
                </a:solidFill>
              </a:rPr>
            </a:br>
            <a:endParaRPr lang="fr-FR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Par qui /pour qui ?  Comment ?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=&gt; tous les secteurs d’activités ; actions mises en place par les </a:t>
            </a:r>
            <a:r>
              <a:rPr lang="fr-FR" sz="2000" b="1" dirty="0" smtClean="0">
                <a:solidFill>
                  <a:srgbClr val="FF0000"/>
                </a:solidFill>
              </a:rPr>
              <a:t>collectivités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000" b="1" u="sng" dirty="0" smtClean="0">
                <a:solidFill>
                  <a:schemeClr val="accent1">
                    <a:lumMod val="75000"/>
                  </a:schemeClr>
                </a:solidFill>
              </a:rPr>
              <a:t>et</a:t>
            </a:r>
            <a:r>
              <a:rPr lang="fr-FR" sz="2000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les </a:t>
            </a:r>
            <a:r>
              <a:rPr lang="fr-FR" sz="2000" b="1" dirty="0" smtClean="0">
                <a:solidFill>
                  <a:srgbClr val="FF0000"/>
                </a:solidFill>
              </a:rPr>
              <a:t>acteurs socio-économiques.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 =&gt; partenariats, moyens (mutualisés ?)</a:t>
            </a:r>
          </a:p>
          <a:p>
            <a:pPr lvl="0"/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Quoi ?</a:t>
            </a:r>
            <a:b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tout type d’actions ; dont communication, sensibilisation et animation</a:t>
            </a:r>
            <a:b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fr-FR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72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177800" y="63500"/>
            <a:ext cx="5715000" cy="673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4101403548"/>
              </p:ext>
            </p:extLst>
          </p:nvPr>
        </p:nvGraphicFramePr>
        <p:xfrm>
          <a:off x="203200" y="1342437"/>
          <a:ext cx="5689600" cy="3750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à coins arrondis 5"/>
          <p:cNvSpPr/>
          <p:nvPr/>
        </p:nvSpPr>
        <p:spPr>
          <a:xfrm>
            <a:off x="444500" y="5651500"/>
            <a:ext cx="5118100" cy="393700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FF00"/>
                </a:solidFill>
              </a:rPr>
              <a:t>Suivi &amp; évaluation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878816" y="128039"/>
            <a:ext cx="242726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6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PCAET</a:t>
            </a:r>
            <a:endParaRPr lang="fr-FR" sz="66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Espace réservé du contenu 2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6925456" y="1236035"/>
            <a:ext cx="4085444" cy="53488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z="2600" b="1" dirty="0" smtClean="0">
                <a:solidFill>
                  <a:schemeClr val="accent1">
                    <a:lumMod val="75000"/>
                  </a:schemeClr>
                </a:solidFill>
              </a:rPr>
              <a:t>Dispositif de suivi/évaluation</a:t>
            </a:r>
            <a:r>
              <a:rPr lang="fr-FR" altLang="fr-FR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altLang="fr-FR" sz="24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fr-FR" altLang="fr-FR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GB" altLang="fr-FR" dirty="0" err="1" smtClean="0">
                <a:solidFill>
                  <a:schemeClr val="accent1">
                    <a:lumMod val="75000"/>
                  </a:schemeClr>
                </a:solidFill>
              </a:rPr>
              <a:t>Partie</a:t>
            </a:r>
            <a:r>
              <a:rPr lang="en-GB" alt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altLang="fr-FR" dirty="0" err="1" smtClean="0">
                <a:solidFill>
                  <a:schemeClr val="accent1">
                    <a:lumMod val="75000"/>
                  </a:schemeClr>
                </a:solidFill>
              </a:rPr>
              <a:t>intégrante</a:t>
            </a:r>
            <a:r>
              <a:rPr lang="en-GB" altLang="fr-FR" dirty="0" smtClean="0">
                <a:solidFill>
                  <a:schemeClr val="accent1">
                    <a:lumMod val="75000"/>
                  </a:schemeClr>
                </a:solidFill>
              </a:rPr>
              <a:t> du PCAET</a:t>
            </a:r>
            <a:br>
              <a:rPr lang="en-GB" altLang="fr-FR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GB" altLang="fr-F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GB" altLang="fr-FR" dirty="0" smtClean="0">
                <a:solidFill>
                  <a:schemeClr val="accent1">
                    <a:lumMod val="75000"/>
                  </a:schemeClr>
                </a:solidFill>
              </a:rPr>
              <a:t>Porte sur :</a:t>
            </a:r>
          </a:p>
          <a:p>
            <a:pPr lvl="2"/>
            <a:r>
              <a:rPr lang="en-GB" altLang="fr-FR" sz="1800" dirty="0" smtClean="0">
                <a:solidFill>
                  <a:schemeClr val="accent1">
                    <a:lumMod val="75000"/>
                  </a:schemeClr>
                </a:solidFill>
              </a:rPr>
              <a:t>actions, </a:t>
            </a:r>
          </a:p>
          <a:p>
            <a:pPr lvl="2"/>
            <a:r>
              <a:rPr lang="en-GB" altLang="fr-FR" sz="1800" dirty="0" err="1" smtClean="0">
                <a:solidFill>
                  <a:schemeClr val="accent1">
                    <a:lumMod val="75000"/>
                  </a:schemeClr>
                </a:solidFill>
              </a:rPr>
              <a:t>gouvernance</a:t>
            </a:r>
            <a:r>
              <a:rPr lang="en-GB" altLang="fr-FR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lvl="2"/>
            <a:r>
              <a:rPr lang="en-GB" altLang="fr-FR" sz="1800" dirty="0" smtClean="0">
                <a:solidFill>
                  <a:schemeClr val="accent1">
                    <a:lumMod val="75000"/>
                  </a:schemeClr>
                </a:solidFill>
              </a:rPr>
              <a:t>pilotage.</a:t>
            </a:r>
            <a:r>
              <a:rPr lang="en-GB" altLang="fr-FR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altLang="fr-FR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GB" altLang="fr-F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GB" altLang="fr-FR" dirty="0" err="1" smtClean="0">
                <a:solidFill>
                  <a:schemeClr val="accent1">
                    <a:lumMod val="75000"/>
                  </a:schemeClr>
                </a:solidFill>
              </a:rPr>
              <a:t>indicateurs</a:t>
            </a:r>
            <a:r>
              <a:rPr lang="en-GB" alt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lvl="2"/>
            <a:r>
              <a:rPr lang="en-GB" altLang="fr-FR" sz="1800" dirty="0" smtClean="0">
                <a:solidFill>
                  <a:schemeClr val="accent1">
                    <a:lumMod val="75000"/>
                  </a:schemeClr>
                </a:solidFill>
              </a:rPr>
              <a:t>à </a:t>
            </a:r>
            <a:r>
              <a:rPr lang="en-GB" altLang="fr-FR" sz="1800" dirty="0" err="1" smtClean="0">
                <a:solidFill>
                  <a:schemeClr val="accent1">
                    <a:lumMod val="75000"/>
                  </a:schemeClr>
                </a:solidFill>
              </a:rPr>
              <a:t>articuler</a:t>
            </a:r>
            <a:r>
              <a:rPr lang="en-GB" altLang="fr-FR" sz="1800" dirty="0" smtClean="0">
                <a:solidFill>
                  <a:schemeClr val="accent1">
                    <a:lumMod val="75000"/>
                  </a:schemeClr>
                </a:solidFill>
              </a:rPr>
              <a:t> avec </a:t>
            </a:r>
            <a:r>
              <a:rPr lang="en-GB" altLang="fr-FR" sz="1800" dirty="0" err="1" smtClean="0">
                <a:solidFill>
                  <a:schemeClr val="accent1">
                    <a:lumMod val="75000"/>
                  </a:schemeClr>
                </a:solidFill>
              </a:rPr>
              <a:t>ceux</a:t>
            </a:r>
            <a:r>
              <a:rPr lang="en-GB" altLang="fr-FR" sz="1800" dirty="0" smtClean="0">
                <a:solidFill>
                  <a:schemeClr val="accent1">
                    <a:lumMod val="75000"/>
                  </a:schemeClr>
                </a:solidFill>
              </a:rPr>
              <a:t> du SRCAE et/</a:t>
            </a:r>
            <a:r>
              <a:rPr lang="en-GB" altLang="fr-FR" sz="1800" dirty="0" err="1" smtClean="0">
                <a:solidFill>
                  <a:schemeClr val="accent1">
                    <a:lumMod val="75000"/>
                  </a:schemeClr>
                </a:solidFill>
              </a:rPr>
              <a:t>ou</a:t>
            </a:r>
            <a:r>
              <a:rPr lang="en-GB" altLang="fr-FR" sz="1800" dirty="0" smtClean="0">
                <a:solidFill>
                  <a:schemeClr val="accent1">
                    <a:lumMod val="75000"/>
                  </a:schemeClr>
                </a:solidFill>
              </a:rPr>
              <a:t> du SRADDET</a:t>
            </a:r>
            <a:endParaRPr lang="fr-FR" altLang="fr-FR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>
              <a:spcBef>
                <a:spcPct val="0"/>
              </a:spcBef>
            </a:pPr>
            <a:endParaRPr lang="fr-FR" altLang="fr-FR" sz="1600" dirty="0" smtClean="0">
              <a:solidFill>
                <a:srgbClr val="000000"/>
              </a:solidFill>
            </a:endParaRPr>
          </a:p>
          <a:p>
            <a:pPr lvl="1">
              <a:buFontTx/>
              <a:buNone/>
            </a:pPr>
            <a:endParaRPr lang="fr-FR" altLang="fr-FR" sz="1800" dirty="0">
              <a:solidFill>
                <a:srgbClr val="000000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5562600" y="5848350"/>
            <a:ext cx="1467787" cy="0"/>
          </a:xfrm>
          <a:prstGeom prst="straightConnector1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85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7430" y="3387776"/>
            <a:ext cx="5378970" cy="1753184"/>
          </a:xfrm>
          <a:solidFill>
            <a:srgbClr val="00495A"/>
          </a:solidFill>
        </p:spPr>
        <p:txBody>
          <a:bodyPr>
            <a:normAutofit/>
          </a:bodyPr>
          <a:lstStyle/>
          <a:p>
            <a:endParaRPr lang="fr-FR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fr-FR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Les </a:t>
            </a:r>
            <a:r>
              <a:rPr lang="fr-FR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PCAET(s) doivent être compatibles avec les orientations régionales du </a:t>
            </a:r>
            <a:r>
              <a:rPr lang="fr-FR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SRADDET</a:t>
            </a:r>
            <a:endParaRPr lang="fr-FR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Imag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360" y="-1"/>
            <a:ext cx="6035040" cy="6858001"/>
          </a:xfrm>
          <a:prstGeom prst="rect">
            <a:avLst/>
          </a:prstGeo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107430" y="1016001"/>
            <a:ext cx="5378970" cy="1341120"/>
          </a:xfrm>
          <a:prstGeom prst="rect">
            <a:avLst/>
          </a:prstGeom>
          <a:solidFill>
            <a:srgbClr val="00495A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Relations juridiques et/ou hiérarchiques avec d'autres plans ou documents</a:t>
            </a:r>
            <a:endParaRPr lang="fr-FR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7" name="Connecteur droit 6"/>
          <p:cNvCxnSpPr>
            <a:stCxn id="5" idx="2"/>
            <a:endCxn id="3" idx="0"/>
          </p:cNvCxnSpPr>
          <p:nvPr/>
        </p:nvCxnSpPr>
        <p:spPr>
          <a:xfrm>
            <a:off x="2796915" y="2357121"/>
            <a:ext cx="0" cy="1030655"/>
          </a:xfrm>
          <a:prstGeom prst="line">
            <a:avLst/>
          </a:prstGeom>
          <a:ln w="76200">
            <a:solidFill>
              <a:srgbClr val="00495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055360" y="1"/>
            <a:ext cx="6035040" cy="899410"/>
          </a:xfrm>
          <a:prstGeom prst="rect">
            <a:avLst/>
          </a:prstGeom>
          <a:solidFill>
            <a:srgbClr val="F5F1EE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rgbClr val="00495A"/>
                </a:solidFill>
              </a:rPr>
              <a:t>Après les lois Notre &amp; TECV…</a:t>
            </a:r>
            <a:endParaRPr lang="fr-FR" sz="3200" b="1" dirty="0">
              <a:solidFill>
                <a:srgbClr val="0049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0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1304</Words>
  <Application>Microsoft Office PowerPoint</Application>
  <PresentationFormat>Grand écran</PresentationFormat>
  <Paragraphs>385</Paragraphs>
  <Slides>16</Slides>
  <Notes>16</Notes>
  <HiddenSlides>1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Gadugi</vt:lpstr>
      <vt:lpstr>Times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Rôle de la région? </vt:lpstr>
      <vt:lpstr>La Région appuie les territoires et leurs PCAET(s).</vt:lpstr>
      <vt:lpstr>La Région partage l’élaboration des objectifs et règles générales du SRADDET avec les territoires PCAET </vt:lpstr>
      <vt:lpstr>Présentation PowerPoint</vt:lpstr>
      <vt:lpstr>Les objectifs CAE dans le SRADDET</vt:lpstr>
      <vt:lpstr>Présentation PowerPoint</vt:lpstr>
      <vt:lpstr>Présentation PowerPoint</vt:lpstr>
    </vt:vector>
  </TitlesOfParts>
  <Company>Région Hauts-de-France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LAMIOT Florent</dc:creator>
  <cp:lastModifiedBy>LAMIOT Florent</cp:lastModifiedBy>
  <cp:revision>79</cp:revision>
  <cp:lastPrinted>2018-09-19T05:33:03Z</cp:lastPrinted>
  <dcterms:created xsi:type="dcterms:W3CDTF">2018-09-17T09:01:33Z</dcterms:created>
  <dcterms:modified xsi:type="dcterms:W3CDTF">2018-09-19T05:34:20Z</dcterms:modified>
</cp:coreProperties>
</file>